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Lst>
  <p:notesMasterIdLst>
    <p:notesMasterId r:id="rId92"/>
  </p:notesMasterIdLst>
  <p:sldIdLst>
    <p:sldId id="256" r:id="rId2"/>
    <p:sldId id="364" r:id="rId3"/>
    <p:sldId id="354" r:id="rId4"/>
    <p:sldId id="311" r:id="rId5"/>
    <p:sldId id="312" r:id="rId6"/>
    <p:sldId id="313" r:id="rId7"/>
    <p:sldId id="314" r:id="rId8"/>
    <p:sldId id="315" r:id="rId9"/>
    <p:sldId id="316" r:id="rId10"/>
    <p:sldId id="257" r:id="rId11"/>
    <p:sldId id="259" r:id="rId12"/>
    <p:sldId id="260" r:id="rId13"/>
    <p:sldId id="258" r:id="rId14"/>
    <p:sldId id="274" r:id="rId15"/>
    <p:sldId id="275" r:id="rId16"/>
    <p:sldId id="276" r:id="rId17"/>
    <p:sldId id="277" r:id="rId18"/>
    <p:sldId id="278" r:id="rId19"/>
    <p:sldId id="279" r:id="rId20"/>
    <p:sldId id="280" r:id="rId21"/>
    <p:sldId id="281" r:id="rId22"/>
    <p:sldId id="317" r:id="rId23"/>
    <p:sldId id="318" r:id="rId24"/>
    <p:sldId id="320" r:id="rId25"/>
    <p:sldId id="283" r:id="rId26"/>
    <p:sldId id="321" r:id="rId27"/>
    <p:sldId id="286" r:id="rId28"/>
    <p:sldId id="288" r:id="rId29"/>
    <p:sldId id="289" r:id="rId30"/>
    <p:sldId id="290" r:id="rId31"/>
    <p:sldId id="291" r:id="rId32"/>
    <p:sldId id="326" r:id="rId33"/>
    <p:sldId id="269" r:id="rId34"/>
    <p:sldId id="268" r:id="rId35"/>
    <p:sldId id="324" r:id="rId36"/>
    <p:sldId id="270" r:id="rId37"/>
    <p:sldId id="353" r:id="rId38"/>
    <p:sldId id="262" r:id="rId39"/>
    <p:sldId id="263" r:id="rId40"/>
    <p:sldId id="264" r:id="rId41"/>
    <p:sldId id="265" r:id="rId42"/>
    <p:sldId id="267" r:id="rId43"/>
    <p:sldId id="273" r:id="rId44"/>
    <p:sldId id="293" r:id="rId45"/>
    <p:sldId id="294" r:id="rId46"/>
    <p:sldId id="295" r:id="rId47"/>
    <p:sldId id="296" r:id="rId48"/>
    <p:sldId id="297" r:id="rId49"/>
    <p:sldId id="328" r:id="rId50"/>
    <p:sldId id="298" r:id="rId51"/>
    <p:sldId id="299" r:id="rId52"/>
    <p:sldId id="302" r:id="rId53"/>
    <p:sldId id="303" r:id="rId54"/>
    <p:sldId id="304" r:id="rId55"/>
    <p:sldId id="305" r:id="rId56"/>
    <p:sldId id="306" r:id="rId57"/>
    <p:sldId id="307" r:id="rId58"/>
    <p:sldId id="334" r:id="rId59"/>
    <p:sldId id="330" r:id="rId60"/>
    <p:sldId id="331" r:id="rId61"/>
    <p:sldId id="362" r:id="rId62"/>
    <p:sldId id="332" r:id="rId63"/>
    <p:sldId id="333" r:id="rId64"/>
    <p:sldId id="336" r:id="rId65"/>
    <p:sldId id="355" r:id="rId66"/>
    <p:sldId id="358" r:id="rId67"/>
    <p:sldId id="359" r:id="rId68"/>
    <p:sldId id="337" r:id="rId69"/>
    <p:sldId id="338" r:id="rId70"/>
    <p:sldId id="339" r:id="rId71"/>
    <p:sldId id="352" r:id="rId72"/>
    <p:sldId id="340" r:id="rId73"/>
    <p:sldId id="342" r:id="rId74"/>
    <p:sldId id="356" r:id="rId75"/>
    <p:sldId id="343" r:id="rId76"/>
    <p:sldId id="344" r:id="rId77"/>
    <p:sldId id="345" r:id="rId78"/>
    <p:sldId id="347" r:id="rId79"/>
    <p:sldId id="346" r:id="rId80"/>
    <p:sldId id="348" r:id="rId81"/>
    <p:sldId id="341" r:id="rId82"/>
    <p:sldId id="349" r:id="rId83"/>
    <p:sldId id="350" r:id="rId84"/>
    <p:sldId id="351" r:id="rId85"/>
    <p:sldId id="322" r:id="rId86"/>
    <p:sldId id="323" r:id="rId87"/>
    <p:sldId id="357" r:id="rId88"/>
    <p:sldId id="308" r:id="rId89"/>
    <p:sldId id="360" r:id="rId90"/>
    <p:sldId id="361" r:id="rId9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elle Debrée" initials="CD" lastIdx="1" clrIdx="0">
    <p:extLst>
      <p:ext uri="{19B8F6BF-5375-455C-9EA6-DF929625EA0E}">
        <p15:presenceInfo xmlns:p15="http://schemas.microsoft.com/office/powerpoint/2012/main" userId="d5e3b1c92305d6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00FF"/>
    <a:srgbClr val="333333"/>
    <a:srgbClr val="7878DE"/>
    <a:srgbClr val="4D4D4D"/>
    <a:srgbClr val="FF0066"/>
    <a:srgbClr val="9966FF"/>
    <a:srgbClr val="CC66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80234" autoAdjust="0"/>
  </p:normalViewPr>
  <p:slideViewPr>
    <p:cSldViewPr>
      <p:cViewPr varScale="1">
        <p:scale>
          <a:sx n="92" d="100"/>
          <a:sy n="92" d="100"/>
        </p:scale>
        <p:origin x="2202" y="6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26" Type="http://schemas.openxmlformats.org/officeDocument/2006/relationships/slide" Target="slides/slide27.xml"/><Relationship Id="rId21" Type="http://schemas.openxmlformats.org/officeDocument/2006/relationships/slide" Target="slides/slide22.xml"/><Relationship Id="rId42" Type="http://schemas.openxmlformats.org/officeDocument/2006/relationships/slide" Target="slides/slide43.xml"/><Relationship Id="rId47" Type="http://schemas.openxmlformats.org/officeDocument/2006/relationships/slide" Target="slides/slide48.xml"/><Relationship Id="rId63" Type="http://schemas.openxmlformats.org/officeDocument/2006/relationships/slide" Target="slides/slide65.xml"/><Relationship Id="rId68" Type="http://schemas.openxmlformats.org/officeDocument/2006/relationships/slide" Target="slides/slide70.xml"/><Relationship Id="rId84" Type="http://schemas.openxmlformats.org/officeDocument/2006/relationships/slide" Target="slides/slide86.xml"/><Relationship Id="rId16" Type="http://schemas.openxmlformats.org/officeDocument/2006/relationships/slide" Target="slides/slide17.xml"/><Relationship Id="rId11" Type="http://schemas.openxmlformats.org/officeDocument/2006/relationships/slide" Target="slides/slide12.xml"/><Relationship Id="rId32" Type="http://schemas.openxmlformats.org/officeDocument/2006/relationships/slide" Target="slides/slide33.xml"/><Relationship Id="rId37" Type="http://schemas.openxmlformats.org/officeDocument/2006/relationships/slide" Target="slides/slide38.xml"/><Relationship Id="rId53" Type="http://schemas.openxmlformats.org/officeDocument/2006/relationships/slide" Target="slides/slide54.xml"/><Relationship Id="rId58" Type="http://schemas.openxmlformats.org/officeDocument/2006/relationships/slide" Target="slides/slide59.xml"/><Relationship Id="rId74" Type="http://schemas.openxmlformats.org/officeDocument/2006/relationships/slide" Target="slides/slide76.xml"/><Relationship Id="rId79" Type="http://schemas.openxmlformats.org/officeDocument/2006/relationships/slide" Target="slides/slide81.xml"/><Relationship Id="rId5" Type="http://schemas.openxmlformats.org/officeDocument/2006/relationships/slide" Target="slides/slide6.xml"/><Relationship Id="rId19" Type="http://schemas.openxmlformats.org/officeDocument/2006/relationships/slide" Target="slides/slide2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6.xml"/><Relationship Id="rId43" Type="http://schemas.openxmlformats.org/officeDocument/2006/relationships/slide" Target="slides/slide44.xml"/><Relationship Id="rId48" Type="http://schemas.openxmlformats.org/officeDocument/2006/relationships/slide" Target="slides/slide49.xml"/><Relationship Id="rId56" Type="http://schemas.openxmlformats.org/officeDocument/2006/relationships/slide" Target="slides/slide57.xml"/><Relationship Id="rId64" Type="http://schemas.openxmlformats.org/officeDocument/2006/relationships/slide" Target="slides/slide66.xml"/><Relationship Id="rId69" Type="http://schemas.openxmlformats.org/officeDocument/2006/relationships/slide" Target="slides/slide71.xml"/><Relationship Id="rId77" Type="http://schemas.openxmlformats.org/officeDocument/2006/relationships/slide" Target="slides/slide79.xml"/><Relationship Id="rId8" Type="http://schemas.openxmlformats.org/officeDocument/2006/relationships/slide" Target="slides/slide9.xml"/><Relationship Id="rId51" Type="http://schemas.openxmlformats.org/officeDocument/2006/relationships/slide" Target="slides/slide52.xml"/><Relationship Id="rId72" Type="http://schemas.openxmlformats.org/officeDocument/2006/relationships/slide" Target="slides/slide74.xml"/><Relationship Id="rId80" Type="http://schemas.openxmlformats.org/officeDocument/2006/relationships/slide" Target="slides/slide82.xml"/><Relationship Id="rId85" Type="http://schemas.openxmlformats.org/officeDocument/2006/relationships/slide" Target="slides/slide88.xml"/><Relationship Id="rId3" Type="http://schemas.openxmlformats.org/officeDocument/2006/relationships/slide" Target="slides/slide4.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39.xml"/><Relationship Id="rId46" Type="http://schemas.openxmlformats.org/officeDocument/2006/relationships/slide" Target="slides/slide47.xml"/><Relationship Id="rId59" Type="http://schemas.openxmlformats.org/officeDocument/2006/relationships/slide" Target="slides/slide60.xml"/><Relationship Id="rId67" Type="http://schemas.openxmlformats.org/officeDocument/2006/relationships/slide" Target="slides/slide69.xml"/><Relationship Id="rId20" Type="http://schemas.openxmlformats.org/officeDocument/2006/relationships/slide" Target="slides/slide21.xml"/><Relationship Id="rId41" Type="http://schemas.openxmlformats.org/officeDocument/2006/relationships/slide" Target="slides/slide42.xml"/><Relationship Id="rId54" Type="http://schemas.openxmlformats.org/officeDocument/2006/relationships/slide" Target="slides/slide55.xml"/><Relationship Id="rId62" Type="http://schemas.openxmlformats.org/officeDocument/2006/relationships/slide" Target="slides/slide64.xml"/><Relationship Id="rId70" Type="http://schemas.openxmlformats.org/officeDocument/2006/relationships/slide" Target="slides/slide72.xml"/><Relationship Id="rId75" Type="http://schemas.openxmlformats.org/officeDocument/2006/relationships/slide" Target="slides/slide77.xml"/><Relationship Id="rId83" Type="http://schemas.openxmlformats.org/officeDocument/2006/relationships/slide" Target="slides/slide85.xml"/><Relationship Id="rId1" Type="http://schemas.openxmlformats.org/officeDocument/2006/relationships/slide" Target="slides/slide1.xml"/><Relationship Id="rId6" Type="http://schemas.openxmlformats.org/officeDocument/2006/relationships/slide" Target="slides/slide7.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7.xml"/><Relationship Id="rId49" Type="http://schemas.openxmlformats.org/officeDocument/2006/relationships/slide" Target="slides/slide50.xml"/><Relationship Id="rId57" Type="http://schemas.openxmlformats.org/officeDocument/2006/relationships/slide" Target="slides/slide58.xml"/><Relationship Id="rId10" Type="http://schemas.openxmlformats.org/officeDocument/2006/relationships/slide" Target="slides/slide11.xml"/><Relationship Id="rId31" Type="http://schemas.openxmlformats.org/officeDocument/2006/relationships/slide" Target="slides/slide32.xml"/><Relationship Id="rId44" Type="http://schemas.openxmlformats.org/officeDocument/2006/relationships/slide" Target="slides/slide45.xml"/><Relationship Id="rId52" Type="http://schemas.openxmlformats.org/officeDocument/2006/relationships/slide" Target="slides/slide53.xml"/><Relationship Id="rId60" Type="http://schemas.openxmlformats.org/officeDocument/2006/relationships/slide" Target="slides/slide62.xml"/><Relationship Id="rId65" Type="http://schemas.openxmlformats.org/officeDocument/2006/relationships/slide" Target="slides/slide67.xml"/><Relationship Id="rId73" Type="http://schemas.openxmlformats.org/officeDocument/2006/relationships/slide" Target="slides/slide75.xml"/><Relationship Id="rId78" Type="http://schemas.openxmlformats.org/officeDocument/2006/relationships/slide" Target="slides/slide80.xml"/><Relationship Id="rId81" Type="http://schemas.openxmlformats.org/officeDocument/2006/relationships/slide" Target="slides/slide83.xml"/><Relationship Id="rId4" Type="http://schemas.openxmlformats.org/officeDocument/2006/relationships/slide" Target="slides/slide5.xml"/><Relationship Id="rId9" Type="http://schemas.openxmlformats.org/officeDocument/2006/relationships/slide" Target="slides/slide10.xml"/><Relationship Id="rId13" Type="http://schemas.openxmlformats.org/officeDocument/2006/relationships/slide" Target="slides/slide14.xml"/><Relationship Id="rId18" Type="http://schemas.openxmlformats.org/officeDocument/2006/relationships/slide" Target="slides/slide19.xml"/><Relationship Id="rId39" Type="http://schemas.openxmlformats.org/officeDocument/2006/relationships/slide" Target="slides/slide40.xml"/><Relationship Id="rId34" Type="http://schemas.openxmlformats.org/officeDocument/2006/relationships/slide" Target="slides/slide35.xml"/><Relationship Id="rId50" Type="http://schemas.openxmlformats.org/officeDocument/2006/relationships/slide" Target="slides/slide51.xml"/><Relationship Id="rId55" Type="http://schemas.openxmlformats.org/officeDocument/2006/relationships/slide" Target="slides/slide56.xml"/><Relationship Id="rId76" Type="http://schemas.openxmlformats.org/officeDocument/2006/relationships/slide" Target="slides/slide78.xml"/><Relationship Id="rId7" Type="http://schemas.openxmlformats.org/officeDocument/2006/relationships/slide" Target="slides/slide8.xml"/><Relationship Id="rId71" Type="http://schemas.openxmlformats.org/officeDocument/2006/relationships/slide" Target="slides/slide73.xml"/><Relationship Id="rId2" Type="http://schemas.openxmlformats.org/officeDocument/2006/relationships/slide" Target="slides/slide2.xml"/><Relationship Id="rId29" Type="http://schemas.openxmlformats.org/officeDocument/2006/relationships/slide" Target="slides/slide30.xml"/><Relationship Id="rId24" Type="http://schemas.openxmlformats.org/officeDocument/2006/relationships/slide" Target="slides/slide25.xml"/><Relationship Id="rId40" Type="http://schemas.openxmlformats.org/officeDocument/2006/relationships/slide" Target="slides/slide41.xml"/><Relationship Id="rId45" Type="http://schemas.openxmlformats.org/officeDocument/2006/relationships/slide" Target="slides/slide46.xml"/><Relationship Id="rId66" Type="http://schemas.openxmlformats.org/officeDocument/2006/relationships/slide" Target="slides/slide68.xml"/><Relationship Id="rId61" Type="http://schemas.openxmlformats.org/officeDocument/2006/relationships/slide" Target="slides/slide63.xml"/><Relationship Id="rId82" Type="http://schemas.openxmlformats.org/officeDocument/2006/relationships/slide" Target="slides/slide8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05T11:01:46.343"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PlaceHolder 1"/>
          <p:cNvSpPr>
            <a:spLocks noGrp="1" noRot="1" noChangeAspect="1"/>
          </p:cNvSpPr>
          <p:nvPr>
            <p:ph type="sldImg"/>
          </p:nvPr>
        </p:nvSpPr>
        <p:spPr>
          <a:xfrm>
            <a:off x="1076325" y="814388"/>
            <a:ext cx="5354638" cy="4016375"/>
          </a:xfrm>
          <a:prstGeom prst="rect">
            <a:avLst/>
          </a:prstGeom>
        </p:spPr>
        <p:txBody>
          <a:bodyPr lIns="0" tIns="0" rIns="0" bIns="0" anchor="ctr">
            <a:noAutofit/>
          </a:bodyPr>
          <a:lstStyle/>
          <a:p>
            <a:r>
              <a:rPr lang="en-GB" sz="2800" b="0" strike="noStrike" spc="-1">
                <a:solidFill>
                  <a:srgbClr val="FFFFFF"/>
                </a:solidFill>
                <a:latin typeface="Times New Roman"/>
              </a:rPr>
              <a:t>Cliquez pour déplacer la diapo</a:t>
            </a:r>
          </a:p>
        </p:txBody>
      </p:sp>
      <p:sp>
        <p:nvSpPr>
          <p:cNvPr id="95" name="PlaceHolder 2"/>
          <p:cNvSpPr>
            <a:spLocks noGrp="1"/>
          </p:cNvSpPr>
          <p:nvPr>
            <p:ph type="body"/>
          </p:nvPr>
        </p:nvSpPr>
        <p:spPr>
          <a:xfrm>
            <a:off x="750740" y="5089101"/>
            <a:ext cx="6005565" cy="4821063"/>
          </a:xfrm>
          <a:prstGeom prst="rect">
            <a:avLst/>
          </a:prstGeom>
        </p:spPr>
        <p:txBody>
          <a:bodyPr lIns="0" tIns="0" rIns="0" bIns="0">
            <a:noAutofit/>
          </a:bodyPr>
          <a:lstStyle/>
          <a:p>
            <a:r>
              <a:rPr lang="fr-FR" sz="2000" b="0" strike="noStrike" spc="-1">
                <a:latin typeface="Arial"/>
              </a:rPr>
              <a:t>Cliquez pour modifier le format des notes</a:t>
            </a:r>
          </a:p>
        </p:txBody>
      </p:sp>
      <p:sp>
        <p:nvSpPr>
          <p:cNvPr id="96" name="PlaceHolder 3"/>
          <p:cNvSpPr>
            <a:spLocks noGrp="1"/>
          </p:cNvSpPr>
          <p:nvPr>
            <p:ph type="hdr"/>
          </p:nvPr>
        </p:nvSpPr>
        <p:spPr>
          <a:xfrm>
            <a:off x="0" y="0"/>
            <a:ext cx="3257855" cy="535353"/>
          </a:xfrm>
          <a:prstGeom prst="rect">
            <a:avLst/>
          </a:prstGeom>
        </p:spPr>
        <p:txBody>
          <a:bodyPr lIns="0" tIns="0" rIns="0" bIns="0">
            <a:noAutofit/>
          </a:bodyPr>
          <a:lstStyle/>
          <a:p>
            <a:r>
              <a:rPr lang="fr-FR" sz="1400" b="0" strike="noStrike" spc="-1">
                <a:latin typeface="Times New Roman"/>
              </a:rPr>
              <a:t>&lt;en-tête&gt;</a:t>
            </a:r>
          </a:p>
        </p:txBody>
      </p:sp>
      <p:sp>
        <p:nvSpPr>
          <p:cNvPr id="97" name="PlaceHolder 4"/>
          <p:cNvSpPr>
            <a:spLocks noGrp="1"/>
          </p:cNvSpPr>
          <p:nvPr>
            <p:ph type="dt"/>
          </p:nvPr>
        </p:nvSpPr>
        <p:spPr>
          <a:xfrm>
            <a:off x="4249190" y="0"/>
            <a:ext cx="3257855" cy="535353"/>
          </a:xfrm>
          <a:prstGeom prst="rect">
            <a:avLst/>
          </a:prstGeom>
        </p:spPr>
        <p:txBody>
          <a:bodyPr lIns="0" tIns="0" rIns="0" bIns="0">
            <a:noAutofit/>
          </a:bodyPr>
          <a:lstStyle/>
          <a:p>
            <a:pPr algn="r"/>
            <a:r>
              <a:rPr lang="fr-FR" sz="1400" b="0" strike="noStrike" spc="-1">
                <a:latin typeface="Times New Roman"/>
              </a:rPr>
              <a:t>&lt;date/heure&gt;</a:t>
            </a:r>
          </a:p>
        </p:txBody>
      </p:sp>
      <p:sp>
        <p:nvSpPr>
          <p:cNvPr id="98" name="PlaceHolder 5"/>
          <p:cNvSpPr>
            <a:spLocks noGrp="1"/>
          </p:cNvSpPr>
          <p:nvPr>
            <p:ph type="ftr"/>
          </p:nvPr>
        </p:nvSpPr>
        <p:spPr>
          <a:xfrm>
            <a:off x="0" y="10178562"/>
            <a:ext cx="3257855" cy="535353"/>
          </a:xfrm>
          <a:prstGeom prst="rect">
            <a:avLst/>
          </a:prstGeom>
        </p:spPr>
        <p:txBody>
          <a:bodyPr lIns="0" tIns="0" rIns="0" bIns="0" anchor="b">
            <a:noAutofit/>
          </a:bodyPr>
          <a:lstStyle/>
          <a:p>
            <a:r>
              <a:rPr lang="fr-FR" sz="1400" b="0" strike="noStrike" spc="-1">
                <a:latin typeface="Times New Roman"/>
              </a:rPr>
              <a:t>&lt;pied de page&gt;</a:t>
            </a:r>
          </a:p>
        </p:txBody>
      </p:sp>
      <p:sp>
        <p:nvSpPr>
          <p:cNvPr id="99" name="PlaceHolder 6"/>
          <p:cNvSpPr>
            <a:spLocks noGrp="1"/>
          </p:cNvSpPr>
          <p:nvPr>
            <p:ph type="sldNum"/>
          </p:nvPr>
        </p:nvSpPr>
        <p:spPr>
          <a:xfrm>
            <a:off x="4249190" y="10178562"/>
            <a:ext cx="3257855" cy="535353"/>
          </a:xfrm>
          <a:prstGeom prst="rect">
            <a:avLst/>
          </a:prstGeom>
        </p:spPr>
        <p:txBody>
          <a:bodyPr lIns="0" tIns="0" rIns="0" bIns="0" anchor="b">
            <a:noAutofit/>
          </a:bodyPr>
          <a:lstStyle/>
          <a:p>
            <a:pPr algn="r"/>
            <a:fld id="{810047E3-3630-46ED-95F8-F4C0D8C3F628}" type="slidenum">
              <a:rPr lang="fr-FR" sz="1400" b="0" strike="noStrike" spc="-1">
                <a:latin typeface="Times New Roman"/>
              </a:rPr>
              <a:pPr algn="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noRot="1" noChangeAspect="1"/>
          </p:cNvSpPr>
          <p:nvPr>
            <p:ph type="sldImg"/>
          </p:nvPr>
        </p:nvSpPr>
        <p:spPr>
          <a:xfrm>
            <a:off x="917575" y="744538"/>
            <a:ext cx="4964113" cy="3724275"/>
          </a:xfrm>
          <a:prstGeom prst="rect">
            <a:avLst/>
          </a:prstGeom>
        </p:spPr>
      </p:sp>
      <p:sp>
        <p:nvSpPr>
          <p:cNvPr id="398"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Tahoma"/>
              </a:rPr>
              <a:t>Si l’on court un sprint, on a tendance à être en respiration haute (ou respiration thoracique). Cette respiration, où on aspire l'air en nous en soulevant le buste et les épaules, est adaptée pour l'effort physique intense mais pas pour parler en public! On se prive de la moitié de sa capacité respiratoire, et on ne peut pas contrôler son souffle à l'expiration pour donner l'énergie nécessaire à sa voix</a:t>
            </a:r>
            <a:endParaRPr lang="fr-FR" sz="1200" b="0" strike="noStrike" spc="-1">
              <a:latin typeface="Arial"/>
            </a:endParaRPr>
          </a:p>
        </p:txBody>
      </p:sp>
    </p:spTree>
    <p:extLst>
      <p:ext uri="{BB962C8B-B14F-4D97-AF65-F5344CB8AC3E}">
        <p14:creationId xmlns:p14="http://schemas.microsoft.com/office/powerpoint/2010/main" val="297602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917575" y="744538"/>
            <a:ext cx="4964113" cy="3724275"/>
          </a:xfrm>
          <a:prstGeom prst="rect">
            <a:avLst/>
          </a:prstGeom>
        </p:spPr>
      </p:sp>
      <p:sp>
        <p:nvSpPr>
          <p:cNvPr id="416" name="PlaceHolder 2"/>
          <p:cNvSpPr>
            <a:spLocks noGrp="1"/>
          </p:cNvSpPr>
          <p:nvPr>
            <p:ph type="body"/>
          </p:nvPr>
        </p:nvSpPr>
        <p:spPr>
          <a:xfrm>
            <a:off x="906608" y="4715003"/>
            <a:ext cx="4985988" cy="4468250"/>
          </a:xfrm>
          <a:prstGeom prst="rect">
            <a:avLst/>
          </a:prstGeom>
        </p:spPr>
        <p:txBody>
          <a:bodyPr lIns="0" tIns="0" rIns="0" bIns="0">
            <a:noAutofit/>
          </a:bodyPr>
          <a:lstStyle/>
          <a:p>
            <a:pPr>
              <a:lnSpc>
                <a:spcPct val="100000"/>
              </a:lnSpc>
              <a:spcBef>
                <a:spcPts val="360"/>
              </a:spcBef>
              <a:tabLst>
                <a:tab pos="0" algn="l"/>
              </a:tabLst>
            </a:pPr>
            <a:r>
              <a:rPr lang="fr-FR" sz="1200" b="0" strike="noStrike" spc="-1">
                <a:solidFill>
                  <a:srgbClr val="000000"/>
                </a:solidFill>
                <a:latin typeface="Tahoma"/>
              </a:rPr>
              <a:t>Ces entraînements me permettent de changer les habitudes. On 'évite absolument les phrases à rallonge, coordonnées par «et», «et puis», « bah », ou encore les relatives avec «que», « qui» : ce sont de longs tunnels qui provoquent la monotonie et obscurcissent le sens.</a:t>
            </a:r>
            <a:endParaRPr lang="fr-FR" sz="1200" b="0" strike="noStrike" spc="-1">
              <a:latin typeface="Arial"/>
            </a:endParaRPr>
          </a:p>
          <a:p>
            <a:pPr>
              <a:lnSpc>
                <a:spcPct val="100000"/>
              </a:lnSpc>
              <a:tabLst>
                <a:tab pos="0" algn="l"/>
              </a:tabLst>
            </a:pPr>
            <a:endParaRPr lang="fr-FR" sz="1200" b="0" strike="noStrike" spc="-1">
              <a:latin typeface="Arial"/>
            </a:endParaRPr>
          </a:p>
        </p:txBody>
      </p:sp>
    </p:spTree>
    <p:extLst>
      <p:ext uri="{BB962C8B-B14F-4D97-AF65-F5344CB8AC3E}">
        <p14:creationId xmlns:p14="http://schemas.microsoft.com/office/powerpoint/2010/main" val="273732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917575" y="744538"/>
            <a:ext cx="4964113" cy="3724275"/>
          </a:xfrm>
          <a:prstGeom prst="rect">
            <a:avLst/>
          </a:prstGeom>
        </p:spPr>
      </p:sp>
      <p:sp>
        <p:nvSpPr>
          <p:cNvPr id="394"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1" strike="noStrike" spc="-1">
                <a:solidFill>
                  <a:srgbClr val="5A6B9C"/>
                </a:solidFill>
                <a:latin typeface="Tahoma"/>
              </a:rPr>
              <a:t>Habituellement,</a:t>
            </a:r>
            <a:r>
              <a:rPr lang="fr-FR" sz="1200" b="1" strike="noStrike" spc="-1">
                <a:solidFill>
                  <a:srgbClr val="4A5A8E"/>
                </a:solidFill>
                <a:latin typeface="Tahoma"/>
              </a:rPr>
              <a:t> la</a:t>
            </a:r>
            <a:r>
              <a:rPr lang="fr-FR" sz="1200" b="1" strike="noStrike" spc="-1">
                <a:solidFill>
                  <a:srgbClr val="5A6B9C"/>
                </a:solidFill>
                <a:latin typeface="Tahoma"/>
              </a:rPr>
              <a:t> position qui donne Le plus de stabilité correspond </a:t>
            </a:r>
            <a:r>
              <a:rPr lang="fr-FR" sz="1200" b="0" strike="noStrike" spc="-1">
                <a:solidFill>
                  <a:srgbClr val="5A6B9C"/>
                </a:solidFill>
                <a:latin typeface="Tahoma"/>
              </a:rPr>
              <a:t>aux pieds espacés</a:t>
            </a:r>
            <a:r>
              <a:rPr lang="fr-FR" sz="1200" b="0" strike="noStrike" spc="-1">
                <a:solidFill>
                  <a:srgbClr val="4A5A8E"/>
                </a:solidFill>
                <a:latin typeface="Tahoma"/>
              </a:rPr>
              <a:t> de La Largeur</a:t>
            </a:r>
            <a:r>
              <a:rPr lang="fr-FR" sz="1200" b="0" strike="noStrike" spc="-1">
                <a:solidFill>
                  <a:srgbClr val="5A6B9C"/>
                </a:solidFill>
                <a:latin typeface="Tahoma"/>
              </a:rPr>
              <a:t> du</a:t>
            </a:r>
            <a:r>
              <a:rPr lang="fr-FR" sz="1200" b="0" strike="noStrike" spc="-1">
                <a:solidFill>
                  <a:srgbClr val="4A5A8E"/>
                </a:solidFill>
                <a:latin typeface="Tahoma"/>
              </a:rPr>
              <a:t> bassin.</a:t>
            </a:r>
            <a:endParaRPr lang="fr-FR" sz="1200" b="0" strike="noStrike" spc="-1">
              <a:latin typeface="Arial"/>
            </a:endParaRPr>
          </a:p>
        </p:txBody>
      </p:sp>
    </p:spTree>
    <p:extLst>
      <p:ext uri="{BB962C8B-B14F-4D97-AF65-F5344CB8AC3E}">
        <p14:creationId xmlns:p14="http://schemas.microsoft.com/office/powerpoint/2010/main" val="351651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noRot="1" noChangeAspect="1"/>
          </p:cNvSpPr>
          <p:nvPr>
            <p:ph type="sldImg"/>
          </p:nvPr>
        </p:nvSpPr>
        <p:spPr>
          <a:xfrm>
            <a:off x="917575" y="744538"/>
            <a:ext cx="4964113" cy="3724275"/>
          </a:xfrm>
          <a:prstGeom prst="rect">
            <a:avLst/>
          </a:prstGeom>
        </p:spPr>
      </p:sp>
      <p:sp>
        <p:nvSpPr>
          <p:cNvPr id="392"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2000" b="1" u="sng" strike="noStrike" spc="-1" dirty="0">
                <a:uFillTx/>
                <a:latin typeface="Arial"/>
              </a:rPr>
              <a:t>Être debout </a:t>
            </a:r>
            <a:r>
              <a:rPr lang="fr-FR" sz="2000" b="0" strike="noStrike" spc="-1" dirty="0">
                <a:latin typeface="Arial"/>
              </a:rPr>
              <a:t>permet d’être plus tonique et disponible, cela facilite une bonne respiration et l’interaction avec l’auditoire </a:t>
            </a:r>
          </a:p>
          <a:p>
            <a:pPr>
              <a:lnSpc>
                <a:spcPct val="100000"/>
              </a:lnSpc>
              <a:spcBef>
                <a:spcPts val="360"/>
              </a:spcBef>
              <a:tabLst>
                <a:tab pos="0" algn="l"/>
              </a:tabLst>
            </a:pPr>
            <a:r>
              <a:rPr lang="fr-FR" sz="1200" b="1" u="sng" strike="noStrike" spc="-1" dirty="0">
                <a:solidFill>
                  <a:srgbClr val="000000"/>
                </a:solidFill>
                <a:uFillTx/>
                <a:latin typeface="Comic Sans MS"/>
              </a:rPr>
              <a:t>Parler sur ses deux pieds: </a:t>
            </a:r>
            <a:r>
              <a:rPr lang="fr-FR" sz="1200" b="0" strike="noStrike" spc="-1" dirty="0">
                <a:solidFill>
                  <a:srgbClr val="000000"/>
                </a:solidFill>
                <a:latin typeface="Comic Sans MS"/>
              </a:rPr>
              <a:t>Le poids du corps est 500% sur chacun des deux pieds. Les pieds sont parallèles er espacés d’environ la largeur du bassin (la sensation d’ancrage est comme le la des musiciens. Il permet de retrouver une stabilité et de retrouver ses forces en cas de déstabilisation.</a:t>
            </a:r>
            <a:endParaRPr lang="fr-FR" sz="1200" b="0" strike="noStrike" spc="-1" dirty="0">
              <a:latin typeface="Arial"/>
            </a:endParaRPr>
          </a:p>
          <a:p>
            <a:pPr>
              <a:lnSpc>
                <a:spcPct val="100000"/>
              </a:lnSpc>
              <a:spcBef>
                <a:spcPts val="360"/>
              </a:spcBef>
              <a:tabLst>
                <a:tab pos="0" algn="l"/>
              </a:tabLst>
            </a:pPr>
            <a:r>
              <a:rPr lang="fr-FR" sz="1200" b="0" strike="noStrike" spc="-1" dirty="0">
                <a:solidFill>
                  <a:srgbClr val="000000"/>
                </a:solidFill>
                <a:latin typeface="Comic Sans MS"/>
              </a:rPr>
              <a:t>On peut marcher, mais il faut que cela apporte quelque chose au propos. Marcher pendant un silence peut donner une respiration à ma parole. ATTENTION, il est déconseiller de parler en marchant , une partie de l’attention de l’auditoire sera captée par la marche et no sur mes paroles.</a:t>
            </a:r>
            <a:endParaRPr lang="fr-FR" sz="1200" b="0" strike="noStrike" spc="-1" dirty="0">
              <a:latin typeface="Arial"/>
            </a:endParaRPr>
          </a:p>
          <a:p>
            <a:pPr>
              <a:lnSpc>
                <a:spcPct val="100000"/>
              </a:lnSpc>
              <a:spcBef>
                <a:spcPts val="360"/>
              </a:spcBef>
              <a:tabLst>
                <a:tab pos="0" algn="l"/>
              </a:tabLst>
            </a:pPr>
            <a:endParaRPr lang="fr-FR" sz="1200" b="0" strike="noStrike" spc="-1" dirty="0">
              <a:latin typeface="Arial"/>
            </a:endParaRPr>
          </a:p>
          <a:p>
            <a:pPr>
              <a:lnSpc>
                <a:spcPct val="100000"/>
              </a:lnSpc>
              <a:tabLst>
                <a:tab pos="0" algn="l"/>
              </a:tabLst>
            </a:pPr>
            <a:endParaRPr lang="fr-FR" sz="1200" b="0" strike="noStrike" spc="-1" dirty="0">
              <a:latin typeface="Arial"/>
            </a:endParaRPr>
          </a:p>
        </p:txBody>
      </p:sp>
    </p:spTree>
    <p:extLst>
      <p:ext uri="{BB962C8B-B14F-4D97-AF65-F5344CB8AC3E}">
        <p14:creationId xmlns:p14="http://schemas.microsoft.com/office/powerpoint/2010/main" val="4057256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917575" y="744538"/>
            <a:ext cx="4964113" cy="3724275"/>
          </a:xfrm>
          <a:prstGeom prst="rect">
            <a:avLst/>
          </a:prstGeom>
        </p:spPr>
      </p:sp>
      <p:sp>
        <p:nvSpPr>
          <p:cNvPr id="394"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1" strike="noStrike" spc="-1" dirty="0">
                <a:solidFill>
                  <a:srgbClr val="5A6B9C"/>
                </a:solidFill>
                <a:latin typeface="Tahoma"/>
              </a:rPr>
              <a:t>Habituellement,</a:t>
            </a:r>
            <a:r>
              <a:rPr lang="fr-FR" sz="1200" b="1" strike="noStrike" spc="-1" dirty="0">
                <a:solidFill>
                  <a:srgbClr val="4A5A8E"/>
                </a:solidFill>
                <a:latin typeface="Tahoma"/>
              </a:rPr>
              <a:t> la</a:t>
            </a:r>
            <a:r>
              <a:rPr lang="fr-FR" sz="1200" b="1" strike="noStrike" spc="-1" dirty="0">
                <a:solidFill>
                  <a:srgbClr val="5A6B9C"/>
                </a:solidFill>
                <a:latin typeface="Tahoma"/>
              </a:rPr>
              <a:t> position qui donne Le plus de stabilité correspond </a:t>
            </a:r>
            <a:r>
              <a:rPr lang="fr-FR" sz="1200" b="0" strike="noStrike" spc="-1" dirty="0">
                <a:solidFill>
                  <a:srgbClr val="5A6B9C"/>
                </a:solidFill>
                <a:latin typeface="Tahoma"/>
              </a:rPr>
              <a:t>aux pieds espacés</a:t>
            </a:r>
            <a:r>
              <a:rPr lang="fr-FR" sz="1200" b="0" strike="noStrike" spc="-1" dirty="0">
                <a:solidFill>
                  <a:srgbClr val="4A5A8E"/>
                </a:solidFill>
                <a:latin typeface="Tahoma"/>
              </a:rPr>
              <a:t> de La Largeur</a:t>
            </a:r>
            <a:r>
              <a:rPr lang="fr-FR" sz="1200" b="0" strike="noStrike" spc="-1" dirty="0">
                <a:solidFill>
                  <a:srgbClr val="5A6B9C"/>
                </a:solidFill>
                <a:latin typeface="Tahoma"/>
              </a:rPr>
              <a:t> du</a:t>
            </a:r>
            <a:r>
              <a:rPr lang="fr-FR" sz="1200" b="0" strike="noStrike" spc="-1" dirty="0">
                <a:solidFill>
                  <a:srgbClr val="4A5A8E"/>
                </a:solidFill>
                <a:latin typeface="Tahoma"/>
              </a:rPr>
              <a:t> bassin.</a:t>
            </a:r>
            <a:endParaRPr lang="fr-FR" sz="1200" b="0" strike="noStrike" spc="-1" dirty="0">
              <a:latin typeface="Arial"/>
            </a:endParaRPr>
          </a:p>
        </p:txBody>
      </p:sp>
    </p:spTree>
    <p:extLst>
      <p:ext uri="{BB962C8B-B14F-4D97-AF65-F5344CB8AC3E}">
        <p14:creationId xmlns:p14="http://schemas.microsoft.com/office/powerpoint/2010/main" val="228196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laceHolder 1"/>
          <p:cNvSpPr>
            <a:spLocks noGrp="1" noRot="1" noChangeAspect="1"/>
          </p:cNvSpPr>
          <p:nvPr>
            <p:ph type="sldImg"/>
          </p:nvPr>
        </p:nvSpPr>
        <p:spPr>
          <a:xfrm>
            <a:off x="917575" y="744538"/>
            <a:ext cx="4964113" cy="3724275"/>
          </a:xfrm>
          <a:prstGeom prst="rect">
            <a:avLst/>
          </a:prstGeom>
        </p:spPr>
      </p:sp>
      <p:sp>
        <p:nvSpPr>
          <p:cNvPr id="396" name="PlaceHolder 2"/>
          <p:cNvSpPr>
            <a:spLocks noGrp="1"/>
          </p:cNvSpPr>
          <p:nvPr>
            <p:ph type="body"/>
          </p:nvPr>
        </p:nvSpPr>
        <p:spPr>
          <a:xfrm>
            <a:off x="906608" y="4715003"/>
            <a:ext cx="4985988" cy="4468250"/>
          </a:xfrm>
          <a:prstGeom prst="rect">
            <a:avLst/>
          </a:prstGeom>
        </p:spPr>
        <p:txBody>
          <a:bodyPr lIns="0" tIns="0" rIns="0" bIns="0">
            <a:noAutofit/>
          </a:bodyPr>
          <a:lstStyle/>
          <a:p>
            <a:pPr>
              <a:lnSpc>
                <a:spcPct val="100000"/>
              </a:lnSpc>
              <a:spcBef>
                <a:spcPts val="360"/>
              </a:spcBef>
              <a:tabLst>
                <a:tab pos="0" algn="l"/>
              </a:tabLst>
            </a:pPr>
            <a:r>
              <a:rPr lang="fr-FR" sz="1200" b="0" strike="noStrike" spc="-1">
                <a:solidFill>
                  <a:srgbClr val="000000"/>
                </a:solidFill>
                <a:latin typeface="Comic Sans MS"/>
              </a:rPr>
              <a:t>1. J'éprouve une sensation d'enracinement.</a:t>
            </a:r>
            <a:endParaRPr lang="fr-FR" sz="1200" b="0" strike="noStrike" spc="-1">
              <a:latin typeface="Arial"/>
            </a:endParaRPr>
          </a:p>
          <a:p>
            <a:pPr>
              <a:lnSpc>
                <a:spcPct val="100000"/>
              </a:lnSpc>
              <a:spcBef>
                <a:spcPts val="360"/>
              </a:spcBef>
              <a:tabLst>
                <a:tab pos="0" algn="l"/>
              </a:tabLst>
            </a:pPr>
            <a:r>
              <a:rPr lang="fr-FR" sz="1200" b="1" strike="noStrike" spc="-1">
                <a:solidFill>
                  <a:srgbClr val="000000"/>
                </a:solidFill>
                <a:latin typeface="Comic Sans MS"/>
              </a:rPr>
              <a:t>Conclusion:</a:t>
            </a:r>
            <a:r>
              <a:rPr lang="fr-FR" sz="1200" b="0" strike="noStrike" spc="-1">
                <a:solidFill>
                  <a:srgbClr val="000000"/>
                </a:solidFill>
                <a:latin typeface="Comic Sans MS"/>
              </a:rPr>
              <a:t> Répéter l'entraînement trois fois en essayant chaque fois d'être à l'écoute de sensations nouvelles et plus fines.</a:t>
            </a:r>
            <a:endParaRPr lang="fr-FR" sz="1200" b="0" strike="noStrike" spc="-1">
              <a:latin typeface="Arial"/>
            </a:endParaRPr>
          </a:p>
          <a:p>
            <a:pPr>
              <a:lnSpc>
                <a:spcPct val="100000"/>
              </a:lnSpc>
              <a:tabLst>
                <a:tab pos="0" algn="l"/>
              </a:tabLst>
            </a:pPr>
            <a:endParaRPr lang="fr-FR" sz="1200" b="0" strike="noStrike" spc="-1">
              <a:latin typeface="Arial"/>
            </a:endParaRPr>
          </a:p>
        </p:txBody>
      </p:sp>
    </p:spTree>
    <p:extLst>
      <p:ext uri="{BB962C8B-B14F-4D97-AF65-F5344CB8AC3E}">
        <p14:creationId xmlns:p14="http://schemas.microsoft.com/office/powerpoint/2010/main" val="266895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noRot="1" noChangeAspect="1"/>
          </p:cNvSpPr>
          <p:nvPr>
            <p:ph type="sldImg"/>
          </p:nvPr>
        </p:nvSpPr>
        <p:spPr>
          <a:xfrm>
            <a:off x="917575" y="744538"/>
            <a:ext cx="4964113" cy="3724275"/>
          </a:xfrm>
          <a:prstGeom prst="rect">
            <a:avLst/>
          </a:prstGeom>
        </p:spPr>
      </p:sp>
      <p:sp>
        <p:nvSpPr>
          <p:cNvPr id="386"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800" b="1" strike="noStrike" spc="-1" dirty="0">
                <a:solidFill>
                  <a:srgbClr val="446CA1"/>
                </a:solidFill>
                <a:latin typeface="Arial Narrow"/>
              </a:rPr>
              <a:t>Le regard fuyant, cause de déséquilibre: </a:t>
            </a:r>
            <a:r>
              <a:rPr lang="fr-FR" sz="1800" b="0" strike="noStrike" spc="-1" dirty="0">
                <a:solidFill>
                  <a:srgbClr val="446CA1"/>
                </a:solidFill>
                <a:latin typeface="Tahoma"/>
              </a:rPr>
              <a:t>regard fuyant crée mon propre déséquilibre Regarder l'auditoire ou le jury me permet en effet de trouver un appui en moi</a:t>
            </a:r>
            <a:endParaRPr lang="fr-FR" sz="1800" b="0" strike="noStrike" spc="-1" dirty="0">
              <a:latin typeface="Arial"/>
            </a:endParaRPr>
          </a:p>
          <a:p>
            <a:pPr marL="216000" indent="-216000">
              <a:lnSpc>
                <a:spcPct val="100000"/>
              </a:lnSpc>
            </a:pPr>
            <a:r>
              <a:rPr lang="fr-FR" sz="1800" b="1" strike="noStrike" spc="-1" dirty="0">
                <a:solidFill>
                  <a:srgbClr val="516492"/>
                </a:solidFill>
                <a:latin typeface="Tahoma"/>
              </a:rPr>
              <a:t>Le regard me permet d'éprouver la sensation d'</a:t>
            </a:r>
            <a:r>
              <a:rPr lang="fr-FR" sz="1800" b="1" strike="noStrike" spc="-1" dirty="0" err="1">
                <a:solidFill>
                  <a:srgbClr val="516492"/>
                </a:solidFill>
                <a:latin typeface="Tahoma"/>
              </a:rPr>
              <a:t>équilibre:</a:t>
            </a:r>
            <a:r>
              <a:rPr lang="fr-FR" sz="1800" b="0" strike="noStrike" spc="-1" dirty="0" err="1">
                <a:solidFill>
                  <a:srgbClr val="516492"/>
                </a:solidFill>
                <a:latin typeface="Tahoma"/>
              </a:rPr>
              <a:t>Le</a:t>
            </a:r>
            <a:r>
              <a:rPr lang="fr-FR" sz="1800" b="0" strike="noStrike" spc="-1" dirty="0">
                <a:solidFill>
                  <a:srgbClr val="516492"/>
                </a:solidFill>
                <a:latin typeface="Tahoma"/>
              </a:rPr>
              <a:t> regard est relié à l'oreille interne et me permet de ressentir l'équilibre. </a:t>
            </a:r>
            <a:endParaRPr lang="fr-FR" sz="1800" b="0" strike="noStrike" spc="-1" dirty="0">
              <a:latin typeface="Arial"/>
            </a:endParaRPr>
          </a:p>
          <a:p>
            <a:pPr marL="216000" indent="-216000">
              <a:lnSpc>
                <a:spcPct val="100000"/>
              </a:lnSpc>
            </a:pPr>
            <a:r>
              <a:rPr lang="fr-FR" sz="1800" b="0" strike="noStrike" spc="-1" dirty="0">
                <a:solidFill>
                  <a:srgbClr val="516492"/>
                </a:solidFill>
                <a:latin typeface="Tahoma"/>
              </a:rPr>
              <a:t>Il doit être dirigé vers un point </a:t>
            </a:r>
            <a:r>
              <a:rPr lang="fr-FR" sz="1800" b="0" strike="noStrike" spc="-1" dirty="0" err="1">
                <a:solidFill>
                  <a:srgbClr val="516492"/>
                </a:solidFill>
                <a:latin typeface="Tahoma"/>
              </a:rPr>
              <a:t>fixe.</a:t>
            </a:r>
            <a:r>
              <a:rPr lang="fr-FR" sz="1800" b="0" strike="noStrike" spc="-1" dirty="0" err="1">
                <a:solidFill>
                  <a:srgbClr val="000000"/>
                </a:solidFill>
                <a:latin typeface="Tahoma"/>
              </a:rPr>
              <a:t>Si</a:t>
            </a:r>
            <a:r>
              <a:rPr lang="fr-FR" sz="1800" b="1" strike="noStrike" spc="-1" dirty="0">
                <a:solidFill>
                  <a:srgbClr val="000000"/>
                </a:solidFill>
                <a:latin typeface="Tahoma"/>
              </a:rPr>
              <a:t> je </a:t>
            </a:r>
            <a:r>
              <a:rPr lang="fr-FR" sz="1800" b="0" strike="noStrike" spc="-1" dirty="0">
                <a:solidFill>
                  <a:srgbClr val="000000"/>
                </a:solidFill>
                <a:latin typeface="Tahoma"/>
              </a:rPr>
              <a:t>le laisse flotter ou tomber vers le sol, s'échapper vers les murs ou le plafond, c’est presque comme si on avait les yeux fermés et on éprouve alors du déséquilibre. </a:t>
            </a:r>
            <a:r>
              <a:rPr lang="fr-FR" sz="1800" b="1" u="sng" strike="noStrike" spc="-1" dirty="0">
                <a:solidFill>
                  <a:srgbClr val="000000"/>
                </a:solidFill>
                <a:uFillTx/>
                <a:latin typeface="Tahoma"/>
              </a:rPr>
              <a:t>Il ne </a:t>
            </a:r>
            <a:r>
              <a:rPr lang="fr-FR" sz="1800" b="0" i="1" u="sng" strike="noStrike" spc="-1" dirty="0">
                <a:solidFill>
                  <a:srgbClr val="FF0000"/>
                </a:solidFill>
                <a:uFillTx/>
                <a:latin typeface="Tahoma"/>
              </a:rPr>
              <a:t>faut surtout pas «balayer» la salle du regard.</a:t>
            </a:r>
            <a:r>
              <a:rPr lang="fr-FR" sz="1800" b="0" i="1" strike="noStrike" spc="-1" dirty="0">
                <a:solidFill>
                  <a:srgbClr val="FF0000"/>
                </a:solidFill>
                <a:latin typeface="Tahoma"/>
              </a:rPr>
              <a:t>  </a:t>
            </a:r>
            <a:r>
              <a:rPr lang="fr-FR" sz="1800" b="0" strike="noStrike" spc="-1" dirty="0">
                <a:solidFill>
                  <a:srgbClr val="000000"/>
                </a:solidFill>
                <a:latin typeface="Tahoma"/>
              </a:rPr>
              <a:t>On doit par conséquent le diriger un point fixe, puis vers un autre et ainsi de suite pour qu'il trouve des points d’appui et qu'il renforce la sensation d'équilibre.</a:t>
            </a:r>
            <a:endParaRPr lang="fr-FR" sz="1800" b="0" strike="noStrike" spc="-1" dirty="0">
              <a:latin typeface="Arial"/>
            </a:endParaRPr>
          </a:p>
          <a:p>
            <a:pPr marL="216000" indent="-216000">
              <a:lnSpc>
                <a:spcPct val="100000"/>
              </a:lnSpc>
            </a:pPr>
            <a:r>
              <a:rPr lang="fr-FR" sz="1800" b="0" i="1" u="sng" strike="noStrike" spc="-1" dirty="0">
                <a:solidFill>
                  <a:srgbClr val="000000"/>
                </a:solidFill>
                <a:uFillTx/>
                <a:latin typeface="Tahoma"/>
              </a:rPr>
              <a:t>Quels sont Les points fixes intéressants le jour du Grand Oral?</a:t>
            </a:r>
            <a:r>
              <a:rPr lang="fr-FR" sz="1800" b="0" i="1" u="sng" strike="noStrike" spc="-1" dirty="0">
                <a:solidFill>
                  <a:srgbClr val="E95D52"/>
                </a:solidFill>
                <a:uFillTx/>
                <a:latin typeface="Tahoma"/>
              </a:rPr>
              <a:t> </a:t>
            </a:r>
            <a:r>
              <a:rPr lang="fr-FR" sz="1800" b="0" strike="noStrike" spc="-1" dirty="0">
                <a:solidFill>
                  <a:srgbClr val="E95D52"/>
                </a:solidFill>
                <a:latin typeface="Tahoma"/>
              </a:rPr>
              <a:t> Les</a:t>
            </a:r>
            <a:r>
              <a:rPr lang="fr-FR" sz="1800" b="0" strike="noStrike" spc="-1" dirty="0">
                <a:solidFill>
                  <a:srgbClr val="EB6F60"/>
                </a:solidFill>
                <a:latin typeface="Tahoma"/>
              </a:rPr>
              <a:t> </a:t>
            </a:r>
            <a:r>
              <a:rPr lang="fr-FR" sz="1800" b="0" strike="noStrike" spc="-1" dirty="0">
                <a:solidFill>
                  <a:srgbClr val="E95D52"/>
                </a:solidFill>
                <a:latin typeface="Tahoma"/>
              </a:rPr>
              <a:t>deux</a:t>
            </a:r>
            <a:r>
              <a:rPr lang="fr-FR" sz="1800" b="0" strike="noStrike" spc="-1" dirty="0">
                <a:solidFill>
                  <a:srgbClr val="EB6F60"/>
                </a:solidFill>
                <a:latin typeface="Tahoma"/>
              </a:rPr>
              <a:t> membres du jury.</a:t>
            </a:r>
            <a:r>
              <a:rPr lang="fr-FR" sz="1800" b="0" strike="noStrike" spc="-1" dirty="0">
                <a:solidFill>
                  <a:srgbClr val="000000"/>
                </a:solidFill>
                <a:latin typeface="Tahoma"/>
              </a:rPr>
              <a:t> On les regarde de façon tranquille, ce qui permet de rester en contact avec eux</a:t>
            </a:r>
            <a:r>
              <a:rPr lang="fr-FR" sz="1800" b="0" strike="noStrike" spc="-1" dirty="0">
                <a:solidFill>
                  <a:srgbClr val="516492"/>
                </a:solidFill>
                <a:latin typeface="Tahoma"/>
              </a:rPr>
              <a:t> . On </a:t>
            </a:r>
            <a:r>
              <a:rPr lang="fr-FR" sz="1800" b="0" strike="noStrike" spc="-1" dirty="0">
                <a:solidFill>
                  <a:srgbClr val="000000"/>
                </a:solidFill>
                <a:latin typeface="Tahoma"/>
              </a:rPr>
              <a:t>donne en recevant leur regard en retour.</a:t>
            </a:r>
            <a:endParaRPr lang="fr-FR" sz="1800" b="0" strike="noStrike" spc="-1" dirty="0">
              <a:latin typeface="Arial"/>
            </a:endParaRPr>
          </a:p>
          <a:p>
            <a:pPr marL="216000" indent="-216000">
              <a:lnSpc>
                <a:spcPct val="100000"/>
              </a:lnSpc>
            </a:pPr>
            <a:r>
              <a:rPr lang="fr-FR" sz="1800" b="1" strike="noStrike" spc="-1" dirty="0">
                <a:solidFill>
                  <a:srgbClr val="516492"/>
                </a:solidFill>
                <a:latin typeface="Tahoma"/>
              </a:rPr>
              <a:t>Le regard soutient ma présence: </a:t>
            </a:r>
            <a:r>
              <a:rPr lang="fr-FR" sz="1800" b="0" strike="noStrike" spc="-1" dirty="0">
                <a:solidFill>
                  <a:srgbClr val="516492"/>
                </a:solidFill>
                <a:latin typeface="Tahoma"/>
              </a:rPr>
              <a:t>Par les yeux, on exprime ce que l’on ressens. </a:t>
            </a:r>
            <a:endParaRPr lang="fr-FR" sz="1800" b="0" strike="noStrike" spc="-1" dirty="0">
              <a:latin typeface="Arial"/>
            </a:endParaRPr>
          </a:p>
          <a:p>
            <a:pPr>
              <a:lnSpc>
                <a:spcPct val="100000"/>
              </a:lnSpc>
              <a:spcBef>
                <a:spcPts val="541"/>
              </a:spcBef>
              <a:tabLst>
                <a:tab pos="0" algn="l"/>
              </a:tabLst>
            </a:pPr>
            <a:r>
              <a:rPr lang="fr-FR" sz="1800" b="1" strike="noStrike" spc="-1" dirty="0">
                <a:solidFill>
                  <a:srgbClr val="516492"/>
                </a:solidFill>
                <a:latin typeface="Tahoma"/>
              </a:rPr>
              <a:t>Le regard soutient ma voix: </a:t>
            </a:r>
            <a:r>
              <a:rPr lang="fr-FR" sz="1800" b="0" strike="noStrike" spc="-1" dirty="0">
                <a:solidFill>
                  <a:srgbClr val="516492"/>
                </a:solidFill>
                <a:latin typeface="Tahoma"/>
              </a:rPr>
              <a:t>Si on regarde vers le sol, la voix baisse en intensité mécaniquement. Si on regarde quelques mètres droit devant soit, la voix gagne immédiatement en force.</a:t>
            </a:r>
            <a:endParaRPr lang="fr-FR" sz="1800" b="0" strike="noStrike" spc="-1" dirty="0">
              <a:latin typeface="Arial"/>
            </a:endParaRPr>
          </a:p>
          <a:p>
            <a:pPr>
              <a:lnSpc>
                <a:spcPct val="100000"/>
              </a:lnSpc>
              <a:spcBef>
                <a:spcPts val="541"/>
              </a:spcBef>
              <a:tabLst>
                <a:tab pos="0" algn="l"/>
              </a:tabLst>
            </a:pPr>
            <a:r>
              <a:rPr lang="fr-FR" sz="1800" b="1" strike="noStrike" spc="-1" dirty="0">
                <a:solidFill>
                  <a:srgbClr val="516492"/>
                </a:solidFill>
                <a:latin typeface="Tahoma"/>
              </a:rPr>
              <a:t>Le regard m'aide à mieux formuler ce que j'ai à dire: </a:t>
            </a:r>
            <a:r>
              <a:rPr lang="fr-FR" sz="1800" b="0" strike="noStrike" spc="-1" dirty="0">
                <a:solidFill>
                  <a:srgbClr val="516492"/>
                </a:solidFill>
                <a:latin typeface="Tahoma"/>
              </a:rPr>
              <a:t>Des études sur le fonctionnement du cerveau montre que si j'adresse mon regard, les mots viennent plus facilement. Si mon regard tombe ou flotte, on a tendance à bégayer.</a:t>
            </a:r>
            <a:endParaRPr lang="fr-FR" sz="1800" b="0" strike="noStrike" spc="-1" dirty="0">
              <a:latin typeface="Arial"/>
            </a:endParaRPr>
          </a:p>
          <a:p>
            <a:pPr>
              <a:lnSpc>
                <a:spcPct val="100000"/>
              </a:lnSpc>
              <a:spcBef>
                <a:spcPts val="541"/>
              </a:spcBef>
              <a:tabLst>
                <a:tab pos="0" algn="l"/>
              </a:tabLst>
            </a:pPr>
            <a:r>
              <a:rPr lang="fr-FR" sz="1800" b="1" strike="noStrike" spc="-1" dirty="0">
                <a:solidFill>
                  <a:srgbClr val="516492"/>
                </a:solidFill>
                <a:latin typeface="Tahoma"/>
              </a:rPr>
              <a:t>L'</a:t>
            </a:r>
            <a:r>
              <a:rPr lang="fr-FR" sz="1800" b="1" strike="noStrike" spc="-1" dirty="0" err="1">
                <a:solidFill>
                  <a:srgbClr val="516492"/>
                </a:solidFill>
                <a:latin typeface="Tahoma"/>
              </a:rPr>
              <a:t>oeil</a:t>
            </a:r>
            <a:r>
              <a:rPr lang="fr-FR" sz="1800" b="1" strike="noStrike" spc="-1" dirty="0">
                <a:solidFill>
                  <a:srgbClr val="516492"/>
                </a:solidFill>
                <a:latin typeface="Tahoma"/>
              </a:rPr>
              <a:t> écoute: </a:t>
            </a:r>
            <a:r>
              <a:rPr lang="fr-FR" sz="1800" b="0" strike="noStrike" spc="-1" dirty="0">
                <a:solidFill>
                  <a:srgbClr val="516492"/>
                </a:solidFill>
                <a:latin typeface="Tahoma"/>
              </a:rPr>
              <a:t>Par le regard, on observe son auditoire et on enregistre ses réactions au moment où on parle. Je reçois ainsi une mine d'informations.</a:t>
            </a:r>
            <a:endParaRPr lang="fr-FR" sz="1800" b="0" strike="noStrike" spc="-1" dirty="0">
              <a:latin typeface="Arial"/>
            </a:endParaRPr>
          </a:p>
          <a:p>
            <a:pPr>
              <a:lnSpc>
                <a:spcPct val="100000"/>
              </a:lnSpc>
              <a:tabLst>
                <a:tab pos="0" algn="l"/>
              </a:tabLst>
            </a:pPr>
            <a:endParaRPr lang="fr-FR" sz="1800" b="0" strike="noStrike" spc="-1" dirty="0">
              <a:latin typeface="Arial"/>
            </a:endParaRPr>
          </a:p>
          <a:p>
            <a:pPr>
              <a:lnSpc>
                <a:spcPct val="100000"/>
              </a:lnSpc>
              <a:tabLst>
                <a:tab pos="0" algn="l"/>
              </a:tabLst>
            </a:pPr>
            <a:endParaRPr lang="fr-FR" sz="1800" b="0" strike="noStrike" spc="-1" dirty="0">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PlaceHolder 1"/>
          <p:cNvSpPr>
            <a:spLocks noGrp="1" noRot="1" noChangeAspect="1"/>
          </p:cNvSpPr>
          <p:nvPr>
            <p:ph type="sldImg"/>
          </p:nvPr>
        </p:nvSpPr>
        <p:spPr>
          <a:xfrm>
            <a:off x="917575" y="744538"/>
            <a:ext cx="4964113" cy="3724275"/>
          </a:xfrm>
          <a:prstGeom prst="rect">
            <a:avLst/>
          </a:prstGeom>
        </p:spPr>
      </p:sp>
      <p:sp>
        <p:nvSpPr>
          <p:cNvPr id="388"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fr-FR" sz="1800" b="1" i="1" strike="noStrike" spc="-1" dirty="0">
                <a:solidFill>
                  <a:srgbClr val="000000"/>
                </a:solidFill>
                <a:latin typeface="Tahoma"/>
                <a:ea typeface="Lucida Sans Unicode"/>
              </a:rPr>
              <a:t>Si mon </a:t>
            </a:r>
            <a:r>
              <a:rPr lang="fr-FR" sz="1800" b="1" i="1" strike="noStrike" spc="-1" dirty="0">
                <a:solidFill>
                  <a:srgbClr val="FF0000"/>
                </a:solidFill>
                <a:latin typeface="Tahoma"/>
                <a:ea typeface="Lucida Sans Unicode"/>
              </a:rPr>
              <a:t>regard est positif</a:t>
            </a:r>
            <a:r>
              <a:rPr lang="fr-FR" sz="1800" b="1" i="1" strike="noStrike" spc="-1" dirty="0">
                <a:solidFill>
                  <a:srgbClr val="000000"/>
                </a:solidFill>
                <a:latin typeface="Tahoma"/>
                <a:ea typeface="Lucida Sans Unicode"/>
              </a:rPr>
              <a:t>, mon </a:t>
            </a:r>
            <a:r>
              <a:rPr lang="fr-FR" sz="1800" b="1" i="1" strike="noStrike" spc="-1" dirty="0">
                <a:solidFill>
                  <a:srgbClr val="FF0000"/>
                </a:solidFill>
                <a:latin typeface="Tahoma"/>
                <a:ea typeface="Lucida Sans Unicode"/>
              </a:rPr>
              <a:t>interlocuteur le reçoit </a:t>
            </a:r>
            <a:r>
              <a:rPr lang="fr-FR" sz="1800" b="1" i="1" strike="noStrike" spc="-1" dirty="0">
                <a:solidFill>
                  <a:srgbClr val="000000"/>
                </a:solidFill>
                <a:latin typeface="Tahoma"/>
                <a:ea typeface="Lucida Sans Unicode"/>
              </a:rPr>
              <a:t>comme un signe </a:t>
            </a:r>
            <a:r>
              <a:rPr lang="fr-FR" sz="1800" b="1" i="1" strike="noStrike" spc="-1" dirty="0">
                <a:solidFill>
                  <a:srgbClr val="FF0000"/>
                </a:solidFill>
                <a:latin typeface="Tahoma"/>
                <a:ea typeface="Lucida Sans Unicode"/>
              </a:rPr>
              <a:t>positif.</a:t>
            </a:r>
            <a:endParaRPr lang="fr-FR" sz="1800" b="1" strike="noStrike" spc="-1" dirty="0">
              <a:solidFill>
                <a:srgbClr val="FF0000"/>
              </a:solidFill>
              <a:latin typeface="+mn-lt"/>
            </a:endParaRPr>
          </a:p>
          <a:p>
            <a:pPr marL="216000" indent="-216000">
              <a:lnSpc>
                <a:spcPct val="100000"/>
              </a:lnSpc>
            </a:pPr>
            <a:r>
              <a:rPr lang="fr-FR" sz="1800" b="0" strike="noStrike" spc="-1" dirty="0">
                <a:latin typeface="Tahoma"/>
              </a:rPr>
              <a:t>Le regard permet d'être en relation simple et directe avec le jury</a:t>
            </a:r>
            <a:endParaRPr lang="fr-FR" sz="1800" b="0" strike="noStrike" spc="-1" dirty="0">
              <a:latin typeface="Arial"/>
            </a:endParaRPr>
          </a:p>
          <a:p>
            <a:pPr marL="216000" indent="-216000">
              <a:lnSpc>
                <a:spcPct val="100000"/>
              </a:lnSpc>
            </a:pPr>
            <a:endParaRPr lang="fr-FR" sz="1800" b="0" strike="noStrike" spc="-1" dirty="0">
              <a:latin typeface="Arial"/>
            </a:endParaRPr>
          </a:p>
          <a:p>
            <a:pPr marL="216000" indent="-216000">
              <a:lnSpc>
                <a:spcPct val="100000"/>
              </a:lnSpc>
            </a:pPr>
            <a:endParaRPr lang="fr-FR" sz="1800" b="0" strike="noStrike" spc="-1" dirty="0">
              <a:latin typeface="Arial"/>
            </a:endParaRPr>
          </a:p>
          <a:p>
            <a:pPr marL="216000" indent="-216000">
              <a:lnSpc>
                <a:spcPct val="100000"/>
              </a:lnSpc>
            </a:pPr>
            <a:r>
              <a:rPr lang="fr-FR" sz="1800" b="0" strike="noStrike" spc="-1" dirty="0">
                <a:solidFill>
                  <a:srgbClr val="000000"/>
                </a:solidFill>
                <a:latin typeface="Tahoma"/>
              </a:rPr>
              <a:t>3 </a:t>
            </a:r>
            <a:r>
              <a:rPr lang="fr-FR" sz="1800" b="0" strike="noStrike" spc="-1" dirty="0" err="1">
                <a:solidFill>
                  <a:srgbClr val="000000"/>
                </a:solidFill>
                <a:latin typeface="Tahoma"/>
              </a:rPr>
              <a:t>eme</a:t>
            </a:r>
            <a:r>
              <a:rPr lang="fr-FR" sz="1800" b="0" strike="noStrike" spc="-1" dirty="0">
                <a:solidFill>
                  <a:srgbClr val="000000"/>
                </a:solidFill>
                <a:latin typeface="Tahoma"/>
              </a:rPr>
              <a:t> point: Si je regarde constamment Le même interlocuteur, cela devient rapidement monotone et l'autre membre du jury peut se sentir exclu de L'entretien. et directe avec le jury le jour J. </a:t>
            </a:r>
          </a:p>
          <a:p>
            <a:pPr marL="216000" indent="-216000">
              <a:lnSpc>
                <a:spcPct val="100000"/>
              </a:lnSpc>
            </a:pPr>
            <a:r>
              <a:rPr lang="fr-FR" sz="1800" b="1" strike="noStrike" spc="-1" dirty="0">
                <a:solidFill>
                  <a:srgbClr val="000000"/>
                </a:solidFill>
                <a:latin typeface="Tahoma"/>
                <a:ea typeface="Lucida Sans Unicode"/>
              </a:rPr>
              <a:t>Le </a:t>
            </a:r>
            <a:r>
              <a:rPr lang="fr-FR" sz="1800" b="1" u="sng" strike="noStrike" spc="-1" dirty="0">
                <a:solidFill>
                  <a:srgbClr val="000000"/>
                </a:solidFill>
                <a:uFillTx/>
                <a:latin typeface="Tahoma"/>
                <a:ea typeface="Lucida Sans Unicode"/>
              </a:rPr>
              <a:t>jour J</a:t>
            </a:r>
            <a:r>
              <a:rPr lang="fr-FR" sz="1800" b="1" strike="noStrike" spc="-1" dirty="0">
                <a:solidFill>
                  <a:srgbClr val="000000"/>
                </a:solidFill>
                <a:latin typeface="Tahoma"/>
                <a:ea typeface="Lucida Sans Unicode"/>
              </a:rPr>
              <a:t>,</a:t>
            </a:r>
            <a:r>
              <a:rPr lang="fr-FR" sz="1800" b="0" strike="noStrike" spc="-1" dirty="0">
                <a:solidFill>
                  <a:srgbClr val="000000"/>
                </a:solidFill>
                <a:latin typeface="Tahoma"/>
                <a:ea typeface="Lucida Sans Unicode"/>
              </a:rPr>
              <a:t> </a:t>
            </a:r>
            <a:r>
              <a:rPr lang="fr-FR" sz="1800" b="1" strike="noStrike" spc="-1" dirty="0">
                <a:solidFill>
                  <a:srgbClr val="000000"/>
                </a:solidFill>
                <a:latin typeface="Tahoma"/>
                <a:ea typeface="Lucida Sans Unicode"/>
              </a:rPr>
              <a:t>je regarde alternativement l'un et l'autre membre du jury</a:t>
            </a:r>
            <a:endParaRPr lang="fr-FR" sz="1800" b="0" strike="noStrike" spc="-1" dirty="0">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917575" y="744538"/>
            <a:ext cx="4964113" cy="3724275"/>
          </a:xfrm>
          <a:prstGeom prst="rect">
            <a:avLst/>
          </a:prstGeom>
        </p:spPr>
      </p:sp>
      <p:sp>
        <p:nvSpPr>
          <p:cNvPr id="418"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800" b="1" strike="noStrike" spc="-1">
                <a:solidFill>
                  <a:srgbClr val="4B6091"/>
                </a:solidFill>
                <a:latin typeface="Tahoma"/>
              </a:rPr>
              <a:t>Quatre composantes vocales à travailler</a:t>
            </a:r>
            <a:endParaRPr lang="fr-FR" sz="1800" b="0" strike="noStrike" spc="-1">
              <a:latin typeface="Arial"/>
            </a:endParaRPr>
          </a:p>
          <a:p>
            <a:pPr marL="216000" indent="-216000">
              <a:lnSpc>
                <a:spcPct val="100000"/>
              </a:lnSpc>
              <a:buClr>
                <a:srgbClr val="F5934A"/>
              </a:buClr>
              <a:buFont typeface="Symbol"/>
              <a:buChar char="·"/>
            </a:pPr>
            <a:r>
              <a:rPr lang="fr-FR" sz="1800" b="1" strike="noStrike" spc="-1">
                <a:solidFill>
                  <a:srgbClr val="F5934A"/>
                </a:solidFill>
                <a:latin typeface="Tahoma"/>
              </a:rPr>
              <a:t>L'intensité</a:t>
            </a:r>
            <a:r>
              <a:rPr lang="fr-FR" sz="1800" b="1" strike="noStrike" spc="-1">
                <a:solidFill>
                  <a:srgbClr val="000000"/>
                </a:solidFill>
                <a:latin typeface="Tahoma"/>
              </a:rPr>
              <a:t> (le volume) : </a:t>
            </a:r>
            <a:r>
              <a:rPr lang="fr-FR" sz="1800" b="0" strike="noStrike" spc="-1">
                <a:solidFill>
                  <a:srgbClr val="000000"/>
                </a:solidFill>
                <a:latin typeface="Tahoma"/>
              </a:rPr>
              <a:t>ce qui fait qu'on m'entend bien </a:t>
            </a:r>
            <a:endParaRPr lang="fr-FR" sz="1800" b="0" strike="noStrike" spc="-1">
              <a:latin typeface="Arial"/>
            </a:endParaRPr>
          </a:p>
          <a:p>
            <a:pPr marL="216000" indent="-216000">
              <a:lnSpc>
                <a:spcPct val="100000"/>
              </a:lnSpc>
              <a:buClr>
                <a:srgbClr val="F5934A"/>
              </a:buClr>
              <a:buFont typeface="Symbol"/>
              <a:buChar char="·"/>
            </a:pPr>
            <a:r>
              <a:rPr lang="fr-FR" sz="1800" b="1" strike="noStrike" spc="-1">
                <a:solidFill>
                  <a:srgbClr val="F5934A"/>
                </a:solidFill>
                <a:latin typeface="Tahoma"/>
              </a:rPr>
              <a:t>Le timbre</a:t>
            </a:r>
            <a:r>
              <a:rPr lang="fr-FR" sz="1800" b="1" strike="noStrike" spc="-1">
                <a:solidFill>
                  <a:srgbClr val="000000"/>
                </a:solidFill>
                <a:latin typeface="Tahoma"/>
              </a:rPr>
              <a:t> (la «couleur» de ma voix) : </a:t>
            </a:r>
            <a:r>
              <a:rPr lang="fr-FR" sz="1800" b="0" strike="noStrike" spc="-1">
                <a:solidFill>
                  <a:srgbClr val="000000"/>
                </a:solidFill>
                <a:latin typeface="Tahoma"/>
              </a:rPr>
              <a:t>ce qui rend ma voix agréable à entendre </a:t>
            </a:r>
            <a:endParaRPr lang="fr-FR" sz="1800" b="0" strike="noStrike" spc="-1">
              <a:latin typeface="Arial"/>
            </a:endParaRPr>
          </a:p>
          <a:p>
            <a:pPr marL="216000" indent="-216000">
              <a:lnSpc>
                <a:spcPct val="100000"/>
              </a:lnSpc>
              <a:buClr>
                <a:srgbClr val="F5934A"/>
              </a:buClr>
              <a:buFont typeface="Symbol"/>
              <a:buChar char="·"/>
            </a:pPr>
            <a:r>
              <a:rPr lang="fr-FR" sz="1800" b="1" strike="noStrike" spc="-1">
                <a:solidFill>
                  <a:srgbClr val="F5934A"/>
                </a:solidFill>
                <a:latin typeface="Tahoma"/>
              </a:rPr>
              <a:t>La hauteur</a:t>
            </a:r>
            <a:r>
              <a:rPr lang="fr-FR" sz="1800" b="1" strike="noStrike" spc="-1">
                <a:solidFill>
                  <a:srgbClr val="000000"/>
                </a:solidFill>
                <a:latin typeface="Tahoma"/>
              </a:rPr>
              <a:t> (la variété des notes que la voix peut produire) : </a:t>
            </a:r>
            <a:r>
              <a:rPr lang="fr-FR" sz="1800" b="0" strike="noStrike" spc="-1">
                <a:solidFill>
                  <a:srgbClr val="000000"/>
                </a:solidFill>
                <a:latin typeface="Tahoma"/>
              </a:rPr>
              <a:t>ce qui donne à ma parole sa musicalité </a:t>
            </a:r>
            <a:endParaRPr lang="fr-FR" sz="1800" b="0" strike="noStrike" spc="-1">
              <a:latin typeface="Arial"/>
            </a:endParaRPr>
          </a:p>
          <a:p>
            <a:pPr marL="216000" indent="-216000" algn="just">
              <a:lnSpc>
                <a:spcPct val="100000"/>
              </a:lnSpc>
              <a:buClr>
                <a:srgbClr val="F5934A"/>
              </a:buClr>
              <a:buFont typeface="Symbol"/>
              <a:buChar char="·"/>
            </a:pPr>
            <a:r>
              <a:rPr lang="fr-FR" sz="1800" b="1" strike="noStrike" spc="-1">
                <a:solidFill>
                  <a:srgbClr val="F5934A"/>
                </a:solidFill>
                <a:latin typeface="Tahoma"/>
              </a:rPr>
              <a:t>Le rythme (le débits</a:t>
            </a:r>
            <a:r>
              <a:rPr lang="fr-FR" sz="1800" b="1" strike="noStrike" spc="-1">
                <a:solidFill>
                  <a:srgbClr val="000000"/>
                </a:solidFill>
                <a:latin typeface="Tahoma"/>
              </a:rPr>
              <a:t> ): </a:t>
            </a:r>
            <a:r>
              <a:rPr lang="fr-FR" sz="1800" b="0" strike="noStrike" spc="-1">
                <a:solidFill>
                  <a:srgbClr val="000000"/>
                </a:solidFill>
                <a:latin typeface="Tahoma"/>
              </a:rPr>
              <a:t>ce qui rend mon propos vivant</a:t>
            </a:r>
            <a:endParaRPr lang="fr-FR" sz="18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laceHolder 1"/>
          <p:cNvSpPr>
            <a:spLocks noGrp="1" noRot="1" noChangeAspect="1"/>
          </p:cNvSpPr>
          <p:nvPr>
            <p:ph type="sldImg"/>
          </p:nvPr>
        </p:nvSpPr>
        <p:spPr>
          <a:xfrm>
            <a:off x="917575" y="744538"/>
            <a:ext cx="4964113" cy="3724275"/>
          </a:xfrm>
          <a:prstGeom prst="rect">
            <a:avLst/>
          </a:prstGeom>
        </p:spPr>
      </p:sp>
      <p:sp>
        <p:nvSpPr>
          <p:cNvPr id="42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800" b="1" strike="noStrike" spc="-1">
                <a:solidFill>
                  <a:srgbClr val="505E96"/>
                </a:solidFill>
                <a:latin typeface="Tahoma"/>
              </a:rPr>
              <a:t>Regarder le jury droit dans les jeux</a:t>
            </a:r>
            <a:endParaRPr lang="fr-FR" sz="1800" b="0" strike="noStrike" spc="-1">
              <a:latin typeface="Arial"/>
            </a:endParaRPr>
          </a:p>
          <a:p>
            <a:pPr marL="216000" indent="-216000" algn="just">
              <a:lnSpc>
                <a:spcPct val="100000"/>
              </a:lnSpc>
            </a:pPr>
            <a:r>
              <a:rPr lang="fr-FR" sz="1800" b="0" strike="noStrike" spc="-1">
                <a:solidFill>
                  <a:srgbClr val="000000"/>
                </a:solidFill>
                <a:latin typeface="Tahoma"/>
              </a:rPr>
              <a:t>S'adresser au jury nécessite d'être centré(e) sur mes appuis et de le regarder dans les yeux (voir </a:t>
            </a:r>
            <a:r>
              <a:rPr lang="fr-FR" sz="1800" b="0" strike="noStrike" spc="-1" baseline="-25000">
                <a:solidFill>
                  <a:srgbClr val="000000"/>
                </a:solidFill>
                <a:latin typeface="Tahoma"/>
              </a:rPr>
              <a:t>p.</a:t>
            </a:r>
            <a:r>
              <a:rPr lang="fr-FR" sz="1800" b="0" strike="noStrike" spc="-1">
                <a:solidFill>
                  <a:srgbClr val="000000"/>
                </a:solidFill>
                <a:latin typeface="Tahoma"/>
              </a:rPr>
              <a:t> 99). Cet engagement du corps impacte mon intensité vocale. Si je baisse les yeux ou si je regarde au plafond, ma voix faiblit mécaniquement. C'est comme si je faisais une passe au foot ou au handball sans regarder la personne à qui je la destine. Au contraire, si je regarde mon interlocuteur droit dans les yeux, ma voix se place facilement à la bonne intensité</a:t>
            </a:r>
            <a:endParaRPr lang="fr-FR" sz="1800" b="0" strike="noStrike" spc="-1">
              <a:latin typeface="Arial"/>
            </a:endParaRPr>
          </a:p>
          <a:p>
            <a:pPr marL="216000" indent="-216000">
              <a:lnSpc>
                <a:spcPct val="100000"/>
              </a:lnSpc>
            </a:pPr>
            <a:r>
              <a:rPr lang="fr-FR" sz="2000" b="1" strike="noStrike" spc="-1">
                <a:solidFill>
                  <a:srgbClr val="505E96"/>
                </a:solidFill>
                <a:latin typeface="Tahoma"/>
              </a:rPr>
              <a:t>Trouver la bonne intensité</a:t>
            </a:r>
            <a:endParaRPr lang="fr-FR" sz="2000" b="0" strike="noStrike" spc="-1">
              <a:latin typeface="Arial"/>
            </a:endParaRPr>
          </a:p>
          <a:p>
            <a:pPr marL="216000" indent="-216000">
              <a:lnSpc>
                <a:spcPct val="100000"/>
              </a:lnSpc>
            </a:pPr>
            <a:r>
              <a:rPr lang="fr-FR" sz="1200" b="0" strike="noStrike" spc="-1">
                <a:solidFill>
                  <a:srgbClr val="000000"/>
                </a:solidFill>
                <a:latin typeface="Tahoma"/>
              </a:rPr>
              <a:t>Pour être audible, le son de la voix ne doit pas s'arrêter juste au niveau de la personne à qui on s'adresse, mais aller au-delà et l'envelopper. Au moment où l’on règle son intensité vocale, on imagine que l’on parle à deux autres personnes placées 2 mètres derrière le jury.</a:t>
            </a:r>
            <a:endParaRPr lang="fr-FR" sz="1200" b="0" strike="noStrike" spc="-1">
              <a:latin typeface="Arial"/>
            </a:endParaRPr>
          </a:p>
          <a:p>
            <a:pPr marL="216000" indent="-216000" algn="just">
              <a:lnSpc>
                <a:spcPct val="100000"/>
              </a:lnSpc>
            </a:pPr>
            <a:endParaRPr lang="fr-FR" sz="12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917575" y="744538"/>
            <a:ext cx="4964113" cy="3724275"/>
          </a:xfrm>
          <a:prstGeom prst="rect">
            <a:avLst/>
          </a:prstGeom>
        </p:spPr>
      </p:sp>
      <p:sp>
        <p:nvSpPr>
          <p:cNvPr id="422"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dirty="0">
                <a:solidFill>
                  <a:srgbClr val="000000"/>
                </a:solidFill>
                <a:latin typeface="Tahoma"/>
              </a:rPr>
              <a:t>La bonne intensité est située entre les niveaux 4 et 5</a:t>
            </a:r>
            <a:endParaRPr lang="fr-FR" sz="1200" b="0" strike="noStrike" spc="-1" dirty="0">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noRot="1" noChangeAspect="1"/>
          </p:cNvSpPr>
          <p:nvPr>
            <p:ph type="sldImg"/>
          </p:nvPr>
        </p:nvSpPr>
        <p:spPr>
          <a:xfrm>
            <a:off x="917575" y="744538"/>
            <a:ext cx="4964113" cy="3724275"/>
          </a:xfrm>
          <a:prstGeom prst="rect">
            <a:avLst/>
          </a:prstGeom>
        </p:spPr>
      </p:sp>
      <p:sp>
        <p:nvSpPr>
          <p:cNvPr id="400" name="PlaceHolder 2"/>
          <p:cNvSpPr>
            <a:spLocks noGrp="1"/>
          </p:cNvSpPr>
          <p:nvPr>
            <p:ph type="body"/>
          </p:nvPr>
        </p:nvSpPr>
        <p:spPr>
          <a:xfrm>
            <a:off x="906608" y="4715003"/>
            <a:ext cx="4985988" cy="4468250"/>
          </a:xfrm>
          <a:prstGeom prst="rect">
            <a:avLst/>
          </a:prstGeom>
        </p:spPr>
        <p:txBody>
          <a:bodyPr lIns="0" tIns="0" rIns="0" bIns="0">
            <a:noAutofit/>
          </a:bodyPr>
          <a:lstStyle/>
          <a:p>
            <a:pPr>
              <a:lnSpc>
                <a:spcPct val="100000"/>
              </a:lnSpc>
              <a:spcBef>
                <a:spcPts val="360"/>
              </a:spcBef>
              <a:tabLst>
                <a:tab pos="0" algn="l"/>
              </a:tabLst>
            </a:pPr>
            <a:r>
              <a:rPr lang="fr-FR" sz="1200" b="1" u="sng" strike="noStrike" spc="-1" dirty="0">
                <a:solidFill>
                  <a:srgbClr val="000000"/>
                </a:solidFill>
                <a:uFillTx/>
                <a:latin typeface="Tahoma"/>
              </a:rPr>
              <a:t>Méthode : </a:t>
            </a:r>
            <a:r>
              <a:rPr lang="fr-FR" sz="1200" b="0" strike="noStrike" spc="-1" dirty="0">
                <a:solidFill>
                  <a:srgbClr val="000000"/>
                </a:solidFill>
                <a:latin typeface="Tahoma"/>
              </a:rPr>
              <a:t>On gonfle volontairement son ventre, le diaphragme descend, l'air entre dans les poumons sans que les épaules se soulèvent.</a:t>
            </a:r>
            <a:endParaRPr lang="fr-FR" sz="1200" b="0" strike="noStrike" spc="-1" dirty="0">
              <a:latin typeface="Arial"/>
            </a:endParaRPr>
          </a:p>
          <a:p>
            <a:pPr>
              <a:lnSpc>
                <a:spcPct val="100000"/>
              </a:lnSpc>
              <a:spcBef>
                <a:spcPts val="360"/>
              </a:spcBef>
              <a:tabLst>
                <a:tab pos="0" algn="l"/>
              </a:tabLst>
            </a:pPr>
            <a:endParaRPr lang="fr-FR" sz="1200" b="0" strike="noStrike" spc="-1" dirty="0">
              <a:latin typeface="Arial"/>
            </a:endParaRPr>
          </a:p>
          <a:p>
            <a:pPr>
              <a:lnSpc>
                <a:spcPct val="100000"/>
              </a:lnSpc>
              <a:spcBef>
                <a:spcPts val="360"/>
              </a:spcBef>
              <a:tabLst>
                <a:tab pos="0" algn="l"/>
              </a:tabLst>
            </a:pPr>
            <a:r>
              <a:rPr lang="fr-FR" sz="1200" b="0" strike="noStrike" spc="-1" dirty="0">
                <a:solidFill>
                  <a:srgbClr val="000000"/>
                </a:solidFill>
                <a:latin typeface="Tahoma"/>
              </a:rPr>
              <a:t>Très bon pour se relaxer, ce type de respiration ne me permet cependant pas de parler confortablement. </a:t>
            </a:r>
            <a:endParaRPr lang="fr-FR" sz="1200" b="0" strike="noStrike" spc="-1" dirty="0">
              <a:latin typeface="Arial"/>
            </a:endParaRPr>
          </a:p>
          <a:p>
            <a:pPr>
              <a:lnSpc>
                <a:spcPct val="100000"/>
              </a:lnSpc>
              <a:spcBef>
                <a:spcPts val="360"/>
              </a:spcBef>
              <a:tabLst>
                <a:tab pos="0" algn="l"/>
              </a:tabLst>
            </a:pPr>
            <a:endParaRPr lang="fr-FR" sz="1200" b="0" strike="noStrike" spc="-1" dirty="0">
              <a:latin typeface="Arial"/>
            </a:endParaRPr>
          </a:p>
          <a:p>
            <a:pPr>
              <a:lnSpc>
                <a:spcPct val="100000"/>
              </a:lnSpc>
              <a:tabLst>
                <a:tab pos="0" algn="l"/>
              </a:tabLst>
            </a:pPr>
            <a:endParaRPr lang="fr-FR" sz="1200" b="0" strike="noStrike" spc="-1" dirty="0">
              <a:latin typeface="Arial"/>
            </a:endParaRPr>
          </a:p>
        </p:txBody>
      </p:sp>
    </p:spTree>
    <p:extLst>
      <p:ext uri="{BB962C8B-B14F-4D97-AF65-F5344CB8AC3E}">
        <p14:creationId xmlns:p14="http://schemas.microsoft.com/office/powerpoint/2010/main" val="2907657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noRot="1" noChangeAspect="1"/>
          </p:cNvSpPr>
          <p:nvPr>
            <p:ph type="sldImg"/>
          </p:nvPr>
        </p:nvSpPr>
        <p:spPr>
          <a:xfrm>
            <a:off x="917575" y="744538"/>
            <a:ext cx="4964113" cy="3724275"/>
          </a:xfrm>
          <a:prstGeom prst="rect">
            <a:avLst/>
          </a:prstGeom>
        </p:spPr>
      </p:sp>
      <p:sp>
        <p:nvSpPr>
          <p:cNvPr id="424"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gn="just">
              <a:lnSpc>
                <a:spcPct val="100000"/>
              </a:lnSpc>
            </a:pPr>
            <a:r>
              <a:rPr lang="fr-FR" sz="1800" b="0" strike="noStrike" spc="-1">
                <a:latin typeface="Tahoma"/>
              </a:rPr>
              <a:t>On dit parfois qu'il faut «baisser» La voix à la fin de chaque phrase. C'est exactement le contraire qu'il faut faire!</a:t>
            </a:r>
            <a:endParaRPr lang="fr-FR" sz="1800" b="0" strike="noStrike" spc="-1">
              <a:latin typeface="Arial"/>
            </a:endParaRPr>
          </a:p>
          <a:p>
            <a:pPr marL="216000" indent="-216000" algn="just">
              <a:lnSpc>
                <a:spcPct val="100000"/>
              </a:lnSpc>
            </a:pPr>
            <a:r>
              <a:rPr lang="fr-FR" sz="1800" b="0" strike="noStrike" spc="-1">
                <a:latin typeface="Tahoma"/>
              </a:rPr>
              <a:t>Pour être audible le jour de l'oral, je dois tout particulièrement soutenir la dernière syllabe de la phrase, sinon je perds l'attention du jury qui se demande encore ce que je viens de dire alors que j'ai débuté la phrase suivante.</a:t>
            </a:r>
            <a:endParaRPr lang="fr-FR" sz="1800" b="0" strike="noStrike" spc="-1">
              <a:latin typeface="Arial"/>
            </a:endParaRPr>
          </a:p>
          <a:p>
            <a:pPr marL="216000" indent="-216000" algn="just">
              <a:lnSpc>
                <a:spcPct val="100000"/>
              </a:lnSpc>
            </a:pPr>
            <a:r>
              <a:rPr lang="fr-FR" sz="1800" b="0" strike="noStrike" spc="-1">
                <a:latin typeface="Tahoma"/>
              </a:rPr>
              <a:t>Après la dernière syllabe, j'accompagne ce que je dis dans le cerveau de mon jury en soutenant mon regard encore 2 secondes.</a:t>
            </a:r>
            <a:endParaRPr lang="fr-FR" sz="1800" b="0" strike="noStrike" spc="-1">
              <a:latin typeface="Arial"/>
            </a:endParaRPr>
          </a:p>
          <a:p>
            <a:pPr marL="216000" indent="-216000" algn="just">
              <a:lnSpc>
                <a:spcPct val="100000"/>
              </a:lnSpc>
            </a:pPr>
            <a:endParaRPr lang="fr-FR" sz="1800" b="0" strike="noStrike" spc="-1">
              <a:latin typeface="Arial"/>
            </a:endParaRPr>
          </a:p>
          <a:p>
            <a:pPr marL="216000" indent="-216000" algn="just">
              <a:lnSpc>
                <a:spcPct val="100000"/>
              </a:lnSpc>
            </a:pPr>
            <a:r>
              <a:rPr lang="fr-FR" sz="1800" b="0" strike="noStrike" spc="-1">
                <a:latin typeface="Tahoma"/>
              </a:rPr>
              <a:t>Soutenir l'intensité vocale jusqu'à la fin de la phrase, c'est soutenir mon idée, ma pensée, jusqu'au bout.</a:t>
            </a:r>
            <a:endParaRPr lang="fr-FR" sz="18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PlaceHolder 1"/>
          <p:cNvSpPr>
            <a:spLocks noGrp="1" noRot="1" noChangeAspect="1"/>
          </p:cNvSpPr>
          <p:nvPr>
            <p:ph type="sldImg"/>
          </p:nvPr>
        </p:nvSpPr>
        <p:spPr>
          <a:xfrm>
            <a:off x="917575" y="744538"/>
            <a:ext cx="4964113" cy="3724275"/>
          </a:xfrm>
          <a:prstGeom prst="rect">
            <a:avLst/>
          </a:prstGeom>
        </p:spPr>
      </p:sp>
      <p:sp>
        <p:nvSpPr>
          <p:cNvPr id="426"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gn="just">
              <a:lnSpc>
                <a:spcPct val="100000"/>
              </a:lnSpc>
            </a:pPr>
            <a:r>
              <a:rPr lang="fr-FR" sz="1800" b="0" strike="noStrike" spc="-1">
                <a:latin typeface="Tahoma"/>
              </a:rPr>
              <a:t>De la même manière que, dans une guitare, la vibration des cordes est amplifiée par la caisse de résonance, ma voix dispose d'une véritable caisse de résonance : mon corps, et particulièrement ce qu'on appelle les «résonateurs»: le pharynx (l'arrière de la bouche), la bouche, Le nez, les lèvres et l'espace entre elles. Ces résonateurs enrichissent mon timbre de voix.</a:t>
            </a:r>
            <a:r>
              <a:rPr lang="fr-FR" sz="1800" b="0" strike="noStrike" spc="-1">
                <a:solidFill>
                  <a:srgbClr val="F1696F"/>
                </a:solidFill>
                <a:latin typeface="Tahoma"/>
              </a:rPr>
              <a:t> </a:t>
            </a:r>
            <a:endParaRPr lang="fr-FR" sz="18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917575" y="744538"/>
            <a:ext cx="4964113" cy="3724275"/>
          </a:xfrm>
          <a:prstGeom prst="rect">
            <a:avLst/>
          </a:prstGeom>
        </p:spPr>
      </p:sp>
      <p:sp>
        <p:nvSpPr>
          <p:cNvPr id="428"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gn="just">
              <a:lnSpc>
                <a:spcPct val="100000"/>
              </a:lnSpc>
            </a:pPr>
            <a:r>
              <a:rPr lang="fr-FR" sz="1800" b="0" strike="noStrike" spc="-1">
                <a:latin typeface="Tahoma"/>
              </a:rPr>
              <a:t>De la même manière que, dans une guitare, la vibration des cordes est amplifiée par la caisse de résonance, ma voix dispose d'une véritable caisse de résonance : mon corps, et particulièrement ce qu'on appelle les «résonateurs»: le pharynx (l'arrière de la bouche), la bouche, Le nez, les lèvres et l'espace entre elles. Ces résonateurs enrichissent mon timbre de voix.</a:t>
            </a:r>
            <a:r>
              <a:rPr lang="fr-FR" sz="1800" b="0" strike="noStrike" spc="-1">
                <a:solidFill>
                  <a:srgbClr val="F1696F"/>
                </a:solidFill>
                <a:latin typeface="Tahoma"/>
              </a:rPr>
              <a:t> </a:t>
            </a:r>
            <a:endParaRPr lang="fr-FR" sz="18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917575" y="744538"/>
            <a:ext cx="4964113" cy="3724275"/>
          </a:xfrm>
          <a:prstGeom prst="rect">
            <a:avLst/>
          </a:prstGeom>
        </p:spPr>
      </p:sp>
      <p:sp>
        <p:nvSpPr>
          <p:cNvPr id="43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gn="just">
              <a:lnSpc>
                <a:spcPct val="100000"/>
              </a:lnSpc>
            </a:pPr>
            <a:r>
              <a:rPr lang="fr-FR" sz="1800" b="0" strike="noStrike" spc="-1">
                <a:latin typeface="Tahoma"/>
              </a:rPr>
              <a:t>De la même manière que, dans une guitare, la vibration des cordes est amplifiée par la caisse de résonance, ma voix dispose d'une véritable caisse de résonance : mon corps, et particulièrement ce qu'on appelle les «résonateurs»: le pharynx (l'arrière de la bouche), la bouche, Le nez, les lèvres et l'espace entre elles. Ces résonateurs enrichissent mon timbre de voix.</a:t>
            </a:r>
            <a:r>
              <a:rPr lang="fr-FR" sz="1800" b="0" strike="noStrike" spc="-1">
                <a:solidFill>
                  <a:srgbClr val="F1696F"/>
                </a:solidFill>
                <a:latin typeface="Tahoma"/>
              </a:rPr>
              <a:t> </a:t>
            </a:r>
            <a:endParaRPr lang="fr-FR" sz="18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917575" y="744538"/>
            <a:ext cx="4964113" cy="3724275"/>
          </a:xfrm>
          <a:prstGeom prst="rect">
            <a:avLst/>
          </a:prstGeom>
        </p:spPr>
      </p:sp>
      <p:sp>
        <p:nvSpPr>
          <p:cNvPr id="434" name="PlaceHolder 2"/>
          <p:cNvSpPr>
            <a:spLocks noGrp="1"/>
          </p:cNvSpPr>
          <p:nvPr>
            <p:ph type="body"/>
          </p:nvPr>
        </p:nvSpPr>
        <p:spPr>
          <a:xfrm>
            <a:off x="906608" y="4715003"/>
            <a:ext cx="4985988" cy="4468250"/>
          </a:xfrm>
          <a:prstGeom prst="rect">
            <a:avLst/>
          </a:prstGeom>
        </p:spPr>
        <p:txBody>
          <a:bodyPr lIns="0" tIns="0" rIns="0" bIns="0">
            <a:noAutofit/>
          </a:bodyPr>
          <a:lstStyle/>
          <a:p>
            <a:pPr>
              <a:lnSpc>
                <a:spcPct val="100000"/>
              </a:lnSpc>
              <a:spcBef>
                <a:spcPts val="541"/>
              </a:spcBef>
              <a:tabLst>
                <a:tab pos="0" algn="l"/>
              </a:tabLst>
            </a:pPr>
            <a:r>
              <a:rPr lang="fr-FR" sz="1800" b="0" strike="noStrike" spc="-1">
                <a:latin typeface="Tahoma"/>
              </a:rPr>
              <a:t>Les changements de hauteur de voix donnent à la phrase un caractère d'exclamation en mettant en valeur les dernières syllabes des mots clés.</a:t>
            </a:r>
            <a:endParaRPr lang="fr-FR" sz="1800" b="0" strike="noStrike" spc="-1">
              <a:latin typeface="Arial"/>
            </a:endParaRPr>
          </a:p>
          <a:p>
            <a:pPr>
              <a:lnSpc>
                <a:spcPct val="100000"/>
              </a:lnSpc>
              <a:tabLst>
                <a:tab pos="0" algn="l"/>
              </a:tabLst>
            </a:pPr>
            <a:endParaRPr lang="fr-FR" sz="18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917575" y="744538"/>
            <a:ext cx="4964113" cy="3724275"/>
          </a:xfrm>
          <a:prstGeom prst="rect">
            <a:avLst/>
          </a:prstGeom>
        </p:spPr>
      </p:sp>
      <p:sp>
        <p:nvSpPr>
          <p:cNvPr id="436"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800" b="0" strike="noStrike" spc="-1">
                <a:latin typeface="Tahoma"/>
              </a:rPr>
              <a:t>Imaginons que je sois le passager d'une voiture qui entre sur l'autoroute. La voiture roule à vitesse constante, sans arrêt ni changements de régime. C'est comme si je regardais un film ou une série qui ne proposerait qu'un plan fixe unique. Quel ennui! Au bout de quelques dizaines de minutes, qu'est-ce que j'ai tendance à faire? je m'endors!</a:t>
            </a:r>
            <a:endParaRPr lang="fr-FR" sz="18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noRot="1" noChangeAspect="1"/>
          </p:cNvSpPr>
          <p:nvPr>
            <p:ph type="sldImg"/>
          </p:nvPr>
        </p:nvSpPr>
        <p:spPr>
          <a:xfrm>
            <a:off x="917575" y="744538"/>
            <a:ext cx="4964113" cy="3724275"/>
          </a:xfrm>
          <a:prstGeom prst="rect">
            <a:avLst/>
          </a:prstGeom>
        </p:spPr>
      </p:sp>
      <p:sp>
        <p:nvSpPr>
          <p:cNvPr id="438"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800" b="0" strike="noStrike" spc="-1">
                <a:solidFill>
                  <a:srgbClr val="000000"/>
                </a:solidFill>
                <a:latin typeface="Tahoma"/>
              </a:rPr>
              <a:t>Parler en public, c'est avoir l'opportunité</a:t>
            </a:r>
            <a:r>
              <a:rPr lang="fr-FR" sz="1800" b="0" strike="noStrike" spc="-1">
                <a:solidFill>
                  <a:srgbClr val="F16150"/>
                </a:solidFill>
                <a:latin typeface="Tahoma"/>
              </a:rPr>
              <a:t> d'ajouter du sens et de l'impact à mon propos.</a:t>
            </a:r>
            <a:r>
              <a:rPr lang="fr-FR" sz="1800" b="0" strike="noStrike" spc="-1">
                <a:solidFill>
                  <a:srgbClr val="000000"/>
                </a:solidFill>
                <a:latin typeface="Tahoma"/>
              </a:rPr>
              <a:t> On peut imaginer tout ce que l’on perd en nuance si ma présentation est simplement lue en silence par le jury sur une feuille.</a:t>
            </a:r>
            <a:endParaRPr lang="fr-FR" sz="1800" b="0" strike="noStrike" spc="-1">
              <a:latin typeface="Arial"/>
            </a:endParaRPr>
          </a:p>
          <a:p>
            <a:pPr marL="216000" indent="-216000">
              <a:lnSpc>
                <a:spcPct val="100000"/>
              </a:lnSpc>
            </a:pPr>
            <a:endParaRPr lang="fr-FR" sz="1800" b="0" strike="noStrike" spc="-1">
              <a:latin typeface="Arial"/>
            </a:endParaRPr>
          </a:p>
          <a:p>
            <a:pPr marL="216000" indent="-216000">
              <a:lnSpc>
                <a:spcPct val="100000"/>
              </a:lnSpc>
            </a:pPr>
            <a:r>
              <a:rPr lang="fr-FR" sz="1800" b="0" strike="noStrike" spc="-1">
                <a:solidFill>
                  <a:srgbClr val="000000"/>
                </a:solidFill>
                <a:latin typeface="Tahoma"/>
              </a:rPr>
              <a:t>À l'oral, j'apporte aux mots un supplément d'âme, par ma présence, mon engagement, mon regard et mes gestes, et surtout, par ma voix, son intensité, ses variations et ses couleurs</a:t>
            </a:r>
            <a:endParaRPr lang="fr-FR" sz="18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618015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412367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PlaceHolder 1"/>
          <p:cNvSpPr>
            <a:spLocks noGrp="1" noRot="1" noChangeAspect="1"/>
          </p:cNvSpPr>
          <p:nvPr>
            <p:ph type="sldImg"/>
          </p:nvPr>
        </p:nvSpPr>
        <p:spPr>
          <a:xfrm>
            <a:off x="917575" y="744538"/>
            <a:ext cx="4964113" cy="3724275"/>
          </a:xfrm>
          <a:prstGeom prst="rect">
            <a:avLst/>
          </a:prstGeom>
        </p:spPr>
      </p:sp>
      <p:sp>
        <p:nvSpPr>
          <p:cNvPr id="402"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Tahoma"/>
              </a:rPr>
              <a:t>Le diaphragme descend (jusqu'à 12 centimètres), ouvre la cage thoracique et repousse légèrement la paroi abdominale vers l'extérieur : j'ai plus de disponibilité corporelle et davantage de contrôle sur mon souffle! </a:t>
            </a:r>
            <a:endParaRPr lang="fr-FR" sz="1200" b="0" strike="noStrike" spc="-1">
              <a:latin typeface="Arial"/>
            </a:endParaRPr>
          </a:p>
          <a:p>
            <a:pPr marL="216000" indent="-216000">
              <a:lnSpc>
                <a:spcPct val="100000"/>
              </a:lnSpc>
            </a:pPr>
            <a:r>
              <a:rPr lang="fr-FR" sz="1200" b="0" strike="noStrike" spc="-1">
                <a:solidFill>
                  <a:srgbClr val="000000"/>
                </a:solidFill>
                <a:latin typeface="Tahoma"/>
              </a:rPr>
              <a:t>C'est une respiration libre, pleine, c'est-à-dire qui m'apporte le maximum d'oxygène en engageant l'ensemble de mes muscles inspirateurs.</a:t>
            </a:r>
            <a:endParaRPr lang="fr-FR" sz="1200" b="0" strike="noStrike" spc="-1">
              <a:latin typeface="Arial"/>
            </a:endParaRPr>
          </a:p>
          <a:p>
            <a:pPr marL="216000" indent="-216000">
              <a:lnSpc>
                <a:spcPct val="100000"/>
              </a:lnSpc>
            </a:pPr>
            <a:endParaRPr lang="fr-FR" sz="1200" b="0" strike="noStrike" spc="-1">
              <a:latin typeface="Arial"/>
            </a:endParaRPr>
          </a:p>
          <a:p>
            <a:pPr marL="216000" indent="-216000">
              <a:lnSpc>
                <a:spcPct val="100000"/>
              </a:lnSpc>
            </a:pPr>
            <a:r>
              <a:rPr lang="fr-FR" sz="1200" b="0" strike="noStrike" spc="-1">
                <a:solidFill>
                  <a:srgbClr val="000000"/>
                </a:solidFill>
                <a:latin typeface="Tahoma"/>
              </a:rPr>
              <a:t>On l’effectue naturellement quand on est détendu(e) ou au repos. </a:t>
            </a:r>
            <a:endParaRPr lang="fr-FR" sz="1200" b="0" strike="noStrike" spc="-1">
              <a:latin typeface="Arial"/>
            </a:endParaRPr>
          </a:p>
          <a:p>
            <a:pPr marL="216000" indent="-216000">
              <a:lnSpc>
                <a:spcPct val="100000"/>
              </a:lnSpc>
            </a:pPr>
            <a:endParaRPr lang="fr-FR" sz="1200" b="0" strike="noStrike" spc="-1">
              <a:latin typeface="Arial"/>
            </a:endParaRPr>
          </a:p>
          <a:p>
            <a:pPr marL="216000" indent="-216000" algn="just">
              <a:lnSpc>
                <a:spcPct val="100000"/>
              </a:lnSpc>
            </a:pPr>
            <a:r>
              <a:rPr lang="fr-FR" sz="1800" b="1" strike="noStrike" spc="-1">
                <a:solidFill>
                  <a:srgbClr val="000000"/>
                </a:solidFill>
                <a:latin typeface="Tahoma"/>
              </a:rPr>
              <a:t>En situation de stress</a:t>
            </a:r>
            <a:r>
              <a:rPr lang="fr-FR" sz="1800" b="0" strike="noStrike" spc="-1">
                <a:solidFill>
                  <a:srgbClr val="000000"/>
                </a:solidFill>
                <a:latin typeface="Tahoma"/>
              </a:rPr>
              <a:t>, la respiration est d'un grand secours</a:t>
            </a:r>
            <a:r>
              <a:rPr lang="fr-FR" sz="1800" b="0" strike="noStrike" spc="-1">
                <a:solidFill>
                  <a:srgbClr val="566C9E"/>
                </a:solidFill>
                <a:latin typeface="Tahoma"/>
              </a:rPr>
              <a:t> car on </a:t>
            </a:r>
            <a:r>
              <a:rPr lang="fr-FR" sz="1800" b="1" strike="noStrike" spc="-1">
                <a:solidFill>
                  <a:srgbClr val="F2746E"/>
                </a:solidFill>
                <a:latin typeface="Tahoma"/>
              </a:rPr>
              <a:t>peut directement la contrôler</a:t>
            </a:r>
            <a:r>
              <a:rPr lang="fr-FR" sz="1800" b="0" strike="noStrike" spc="-1">
                <a:solidFill>
                  <a:srgbClr val="000000"/>
                </a:solidFill>
                <a:latin typeface="Tahoma"/>
              </a:rPr>
              <a:t>.</a:t>
            </a:r>
            <a:r>
              <a:rPr lang="fr-FR" sz="1800" b="1" strike="noStrike" spc="-1">
                <a:solidFill>
                  <a:srgbClr val="F2746E"/>
                </a:solidFill>
                <a:latin typeface="Tahoma"/>
              </a:rPr>
              <a:t> Elle permet d'agir sur mon rythme cardiaque</a:t>
            </a:r>
            <a:r>
              <a:rPr lang="fr-FR" sz="1800" b="0" strike="noStrike" spc="-1">
                <a:solidFill>
                  <a:srgbClr val="000000"/>
                </a:solidFill>
                <a:latin typeface="Tahoma"/>
              </a:rPr>
              <a:t> en amplifiant l'inspiration et en ralentissant l'expiration, on peux réguler et ralentir les battements de son cœur et ainsi réguler son stress.</a:t>
            </a:r>
            <a:endParaRPr lang="fr-FR" sz="1800" b="0" strike="noStrike" spc="-1">
              <a:latin typeface="Arial"/>
            </a:endParaRPr>
          </a:p>
        </p:txBody>
      </p:sp>
    </p:spTree>
    <p:extLst>
      <p:ext uri="{BB962C8B-B14F-4D97-AF65-F5344CB8AC3E}">
        <p14:creationId xmlns:p14="http://schemas.microsoft.com/office/powerpoint/2010/main" val="1023072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1567636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lgn="r"/>
            <a:fld id="{810047E3-3630-46ED-95F8-F4C0D8C3F628}" type="slidenum">
              <a:rPr lang="fr-FR" sz="1400" b="0" strike="noStrike" spc="-1" smtClean="0">
                <a:latin typeface="Times New Roman"/>
              </a:rPr>
              <a:pPr algn="r"/>
              <a:t>61</a:t>
            </a:fld>
            <a:endParaRPr lang="fr-FR" sz="1400" b="0" strike="noStrike" spc="-1">
              <a:latin typeface="Times New Roman"/>
            </a:endParaRPr>
          </a:p>
        </p:txBody>
      </p:sp>
    </p:spTree>
    <p:extLst>
      <p:ext uri="{BB962C8B-B14F-4D97-AF65-F5344CB8AC3E}">
        <p14:creationId xmlns:p14="http://schemas.microsoft.com/office/powerpoint/2010/main" val="489726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707968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1156373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4091376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1414241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2441353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2337999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1466657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481644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noRot="1" noChangeAspect="1"/>
          </p:cNvSpPr>
          <p:nvPr>
            <p:ph type="sldImg"/>
          </p:nvPr>
        </p:nvSpPr>
        <p:spPr>
          <a:xfrm>
            <a:off x="917575" y="744538"/>
            <a:ext cx="4964113" cy="3724275"/>
          </a:xfrm>
          <a:prstGeom prst="rect">
            <a:avLst/>
          </a:prstGeom>
        </p:spPr>
      </p:sp>
      <p:sp>
        <p:nvSpPr>
          <p:cNvPr id="404"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gn="just">
              <a:lnSpc>
                <a:spcPct val="100000"/>
              </a:lnSpc>
            </a:pPr>
            <a:r>
              <a:rPr lang="fr-FR" sz="1800" b="0" strike="noStrike" spc="-1" dirty="0">
                <a:latin typeface="Tahoma"/>
              </a:rPr>
              <a:t>L'air est le carburant de la voix. </a:t>
            </a:r>
            <a:endParaRPr lang="fr-FR" sz="1800" b="0" strike="noStrike" spc="-1" dirty="0">
              <a:latin typeface="Arial"/>
            </a:endParaRPr>
          </a:p>
          <a:p>
            <a:pPr marL="216000" indent="-216000" algn="just">
              <a:lnSpc>
                <a:spcPct val="100000"/>
              </a:lnSpc>
            </a:pPr>
            <a:r>
              <a:rPr lang="fr-FR" sz="1800" b="0" strike="noStrike" spc="-1" dirty="0">
                <a:latin typeface="Tahoma"/>
              </a:rPr>
              <a:t>Une respiration libre et pleine donne plus d'amplitude à l'inspiration:</a:t>
            </a:r>
            <a:r>
              <a:rPr lang="fr-FR" sz="1800" b="1" strike="noStrike" spc="-1" dirty="0">
                <a:solidFill>
                  <a:srgbClr val="F2746E"/>
                </a:solidFill>
                <a:latin typeface="Tahoma"/>
              </a:rPr>
              <a:t> elle me permet de trou</a:t>
            </a:r>
            <a:r>
              <a:rPr lang="fr-FR" sz="1800" b="1" strike="noStrike" spc="-1" dirty="0">
                <a:solidFill>
                  <a:srgbClr val="EE5D4D"/>
                </a:solidFill>
                <a:latin typeface="Tahoma"/>
              </a:rPr>
              <a:t>ver la</a:t>
            </a:r>
            <a:r>
              <a:rPr lang="fr-FR" sz="1800" b="1" strike="noStrike" spc="-1" dirty="0">
                <a:solidFill>
                  <a:srgbClr val="F2746E"/>
                </a:solidFill>
                <a:latin typeface="Tahoma"/>
              </a:rPr>
              <a:t> juste compression du souffle pour poser ma voix </a:t>
            </a:r>
            <a:r>
              <a:rPr lang="fr-FR" sz="1800" b="0" strike="noStrike" spc="-1" dirty="0">
                <a:solidFill>
                  <a:srgbClr val="000000"/>
                </a:solidFill>
                <a:latin typeface="Tahoma"/>
              </a:rPr>
              <a:t>e</a:t>
            </a:r>
            <a:r>
              <a:rPr lang="fr-FR" sz="1800" b="0" strike="noStrike" spc="-1" dirty="0">
                <a:solidFill>
                  <a:srgbClr val="F2746E"/>
                </a:solidFill>
                <a:latin typeface="Tahoma"/>
              </a:rPr>
              <a:t>t rend mon corps</a:t>
            </a:r>
            <a:r>
              <a:rPr lang="fr-FR" sz="1800" b="0" strike="noStrike" spc="-1" dirty="0">
                <a:solidFill>
                  <a:srgbClr val="EE5D4D"/>
                </a:solidFill>
                <a:latin typeface="Tahoma"/>
              </a:rPr>
              <a:t> plus disponible. On dit que l’on s’</a:t>
            </a:r>
            <a:r>
              <a:rPr lang="fr-FR" sz="1800" b="0" strike="noStrike" spc="-1" dirty="0" err="1">
                <a:solidFill>
                  <a:srgbClr val="EE5D4D"/>
                </a:solidFill>
                <a:latin typeface="Tahoma"/>
              </a:rPr>
              <a:t>appuit</a:t>
            </a:r>
            <a:r>
              <a:rPr lang="fr-FR" sz="1800" b="0" strike="noStrike" spc="-1" dirty="0">
                <a:solidFill>
                  <a:srgbClr val="EE5D4D"/>
                </a:solidFill>
                <a:latin typeface="Tahoma"/>
              </a:rPr>
              <a:t> </a:t>
            </a:r>
            <a:r>
              <a:rPr lang="fr-FR" sz="1800" b="0" strike="noStrike" spc="-1" dirty="0">
                <a:solidFill>
                  <a:srgbClr val="000000"/>
                </a:solidFill>
                <a:latin typeface="Tahoma"/>
              </a:rPr>
              <a:t> sur sa respiration. La respiration </a:t>
            </a:r>
            <a:r>
              <a:rPr lang="fr-FR" sz="1800" b="0" strike="noStrike" spc="-1" dirty="0" err="1">
                <a:solidFill>
                  <a:srgbClr val="000000"/>
                </a:solidFill>
                <a:latin typeface="Tahoma"/>
              </a:rPr>
              <a:t>costo</a:t>
            </a:r>
            <a:r>
              <a:rPr lang="fr-FR" sz="1800" b="0" strike="noStrike" spc="-1" dirty="0">
                <a:solidFill>
                  <a:srgbClr val="000000"/>
                </a:solidFill>
                <a:latin typeface="Tahoma"/>
              </a:rPr>
              <a:t>-diaphragmatique en est la clé. On doit l</a:t>
            </a:r>
            <a:r>
              <a:rPr lang="fr-FR" sz="1800" b="1" strike="noStrike" spc="-1" dirty="0">
                <a:solidFill>
                  <a:srgbClr val="F2746E"/>
                </a:solidFill>
                <a:latin typeface="Tahoma"/>
              </a:rPr>
              <a:t>a travailler car, en situation de stress, ce n'est pas une respiration «naturelle </a:t>
            </a:r>
            <a:r>
              <a:rPr lang="fr-FR" sz="1800" b="0" strike="noStrike" spc="-1" dirty="0">
                <a:solidFill>
                  <a:srgbClr val="F2746E"/>
                </a:solidFill>
                <a:latin typeface="Tahoma"/>
              </a:rPr>
              <a:t>».</a:t>
            </a:r>
            <a:endParaRPr lang="fr-FR" sz="1800" b="0" strike="noStrike" spc="-1" dirty="0">
              <a:latin typeface="Arial"/>
            </a:endParaRPr>
          </a:p>
          <a:p>
            <a:pPr marL="216000" indent="-216000">
              <a:lnSpc>
                <a:spcPct val="100000"/>
              </a:lnSpc>
            </a:pPr>
            <a:endParaRPr lang="fr-FR" sz="1800" b="0" strike="noStrike" spc="-1" dirty="0">
              <a:latin typeface="Arial"/>
            </a:endParaRPr>
          </a:p>
        </p:txBody>
      </p:sp>
    </p:spTree>
    <p:extLst>
      <p:ext uri="{BB962C8B-B14F-4D97-AF65-F5344CB8AC3E}">
        <p14:creationId xmlns:p14="http://schemas.microsoft.com/office/powerpoint/2010/main" val="3612938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2602649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4113" cy="3724275"/>
          </a:xfrm>
          <a:prstGeom prst="rect">
            <a:avLst/>
          </a:prstGeom>
        </p:spPr>
      </p:sp>
      <p:sp>
        <p:nvSpPr>
          <p:cNvPr id="44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Arial"/>
              </a:rPr>
              <a:t>Pour le troisième point; développement: On adopte diffé</a:t>
            </a:r>
            <a:r>
              <a:rPr lang="fr-FR" sz="2000" b="0" strike="noStrike" spc="-1">
                <a:solidFill>
                  <a:srgbClr val="000000"/>
                </a:solidFill>
                <a:latin typeface="Arial"/>
              </a:rPr>
              <a:t>r</a:t>
            </a:r>
            <a:r>
              <a:rPr lang="fr-FR" sz="1200" b="0" strike="noStrike" spc="-1">
                <a:solidFill>
                  <a:srgbClr val="000000"/>
                </a:solidFill>
                <a:latin typeface="Arial"/>
              </a:rPr>
              <a:t>ents rythmes, on joue de la musicalité de sa voix et du phrasé de son discours. On détache les syllabes des mots que je veux mettre en valeur: « au-jour-d'hui »</a:t>
            </a:r>
            <a:endParaRPr lang="fr-FR" sz="1200" b="0" strike="noStrike" spc="-1">
              <a:latin typeface="Arial"/>
            </a:endParaRPr>
          </a:p>
        </p:txBody>
      </p:sp>
    </p:spTree>
    <p:extLst>
      <p:ext uri="{BB962C8B-B14F-4D97-AF65-F5344CB8AC3E}">
        <p14:creationId xmlns:p14="http://schemas.microsoft.com/office/powerpoint/2010/main" val="2891898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PlaceHolder 1"/>
          <p:cNvSpPr>
            <a:spLocks noGrp="1" noRot="1" noChangeAspect="1"/>
          </p:cNvSpPr>
          <p:nvPr>
            <p:ph type="sldImg"/>
          </p:nvPr>
        </p:nvSpPr>
        <p:spPr>
          <a:xfrm>
            <a:off x="917575" y="744538"/>
            <a:ext cx="4964113" cy="3724275"/>
          </a:xfrm>
          <a:prstGeom prst="rect">
            <a:avLst/>
          </a:prstGeom>
        </p:spPr>
      </p:sp>
      <p:sp>
        <p:nvSpPr>
          <p:cNvPr id="406"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gn="just">
              <a:lnSpc>
                <a:spcPct val="100000"/>
              </a:lnSpc>
            </a:pPr>
            <a:r>
              <a:rPr lang="fr-FR" sz="1800" b="0" strike="noStrike" spc="-1" dirty="0">
                <a:latin typeface="Tahoma"/>
              </a:rPr>
              <a:t>Face au jury , la respiration  donne le tempo intérieur. on doit garder son propre rythme respiratoire et être capable de le ralentir alors même que le stress conduirait à subir une accélération.</a:t>
            </a:r>
            <a:endParaRPr lang="fr-FR" sz="1800" b="0" strike="noStrike" spc="-1" dirty="0">
              <a:latin typeface="Arial"/>
            </a:endParaRPr>
          </a:p>
          <a:p>
            <a:pPr marL="216000" indent="-216000" algn="just">
              <a:lnSpc>
                <a:spcPct val="100000"/>
              </a:lnSpc>
            </a:pPr>
            <a:endParaRPr lang="fr-FR" sz="1800" b="0" strike="noStrike" spc="-1" dirty="0">
              <a:latin typeface="Arial"/>
            </a:endParaRPr>
          </a:p>
          <a:p>
            <a:pPr marL="216000" indent="-216000">
              <a:lnSpc>
                <a:spcPct val="100000"/>
              </a:lnSpc>
            </a:pPr>
            <a:r>
              <a:rPr lang="fr-FR" sz="1800" b="1" strike="noStrike" spc="-1" dirty="0">
                <a:solidFill>
                  <a:srgbClr val="515E94"/>
                </a:solidFill>
                <a:latin typeface="Tahoma"/>
              </a:rPr>
              <a:t>Comment faire si on se sent déstabilisé(e) ?</a:t>
            </a:r>
            <a:endParaRPr lang="fr-FR" sz="1800" b="0" strike="noStrike" spc="-1" dirty="0">
              <a:latin typeface="Arial"/>
            </a:endParaRPr>
          </a:p>
          <a:p>
            <a:pPr marL="216000" indent="-216000" algn="just">
              <a:lnSpc>
                <a:spcPct val="100000"/>
              </a:lnSpc>
            </a:pPr>
            <a:r>
              <a:rPr lang="fr-FR" sz="1800" b="0" strike="noStrike" spc="-1" dirty="0">
                <a:solidFill>
                  <a:srgbClr val="000000"/>
                </a:solidFill>
                <a:latin typeface="Tahoma"/>
              </a:rPr>
              <a:t>Il peut arriver qu'en situation d'oral, on panique et on se retrouve en respiration haute. Pour revenir à une respiration libre et pleine, je commence par observer un temps d'apnée de 3 secondes après avoir inspiré (ma poitrine est gonflée, mes épaules soulevées). On laisse ensuite partir l'air très lentement par la bouche comme si c'était de la buée. je reproduis l'opération trois fois. Ensuite, on inspire lentement par Le nez, cette fois-ci sans soulever les épaules, en sentant La descente du diaphragme et l'ouverture de la cage thoracique.</a:t>
            </a:r>
            <a:endParaRPr lang="fr-FR" sz="1800" b="0" strike="noStrike" spc="-1" dirty="0">
              <a:latin typeface="Arial"/>
            </a:endParaRPr>
          </a:p>
        </p:txBody>
      </p:sp>
    </p:spTree>
    <p:extLst>
      <p:ext uri="{BB962C8B-B14F-4D97-AF65-F5344CB8AC3E}">
        <p14:creationId xmlns:p14="http://schemas.microsoft.com/office/powerpoint/2010/main" val="161483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noRot="1" noChangeAspect="1"/>
          </p:cNvSpPr>
          <p:nvPr>
            <p:ph type="sldImg"/>
          </p:nvPr>
        </p:nvSpPr>
        <p:spPr>
          <a:xfrm>
            <a:off x="917575" y="744538"/>
            <a:ext cx="4964113" cy="3724275"/>
          </a:xfrm>
          <a:prstGeom prst="rect">
            <a:avLst/>
          </a:prstGeom>
        </p:spPr>
      </p:sp>
      <p:sp>
        <p:nvSpPr>
          <p:cNvPr id="410"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gn="just">
              <a:lnSpc>
                <a:spcPct val="100000"/>
              </a:lnSpc>
            </a:pPr>
            <a:r>
              <a:rPr lang="fr-FR" sz="1800" b="1" strike="noStrike" spc="-1" dirty="0">
                <a:solidFill>
                  <a:srgbClr val="4E659B"/>
                </a:solidFill>
                <a:latin typeface="Tahoma"/>
              </a:rPr>
              <a:t>Quand?</a:t>
            </a:r>
            <a:endParaRPr lang="fr-FR" sz="1800" b="0" strike="noStrike" spc="-1" dirty="0">
              <a:latin typeface="Arial"/>
            </a:endParaRPr>
          </a:p>
          <a:p>
            <a:pPr marL="216000" indent="-216000" algn="just">
              <a:lnSpc>
                <a:spcPct val="100000"/>
              </a:lnSpc>
            </a:pPr>
            <a:r>
              <a:rPr lang="fr-FR" sz="1800" b="1" strike="noStrike" spc="-1" dirty="0">
                <a:solidFill>
                  <a:srgbClr val="4E659B"/>
                </a:solidFill>
                <a:latin typeface="Tahoma"/>
              </a:rPr>
              <a:t>Avant de commencer à parler</a:t>
            </a:r>
            <a:endParaRPr lang="fr-FR" sz="1800" b="0" strike="noStrike" spc="-1" dirty="0">
              <a:latin typeface="Arial"/>
            </a:endParaRPr>
          </a:p>
          <a:p>
            <a:pPr marL="216000" indent="-216000" algn="just">
              <a:lnSpc>
                <a:spcPct val="100000"/>
              </a:lnSpc>
            </a:pPr>
            <a:r>
              <a:rPr lang="fr-FR" sz="1800" b="0" strike="noStrike" spc="-1" dirty="0">
                <a:solidFill>
                  <a:srgbClr val="000000"/>
                </a:solidFill>
                <a:latin typeface="Tahoma"/>
              </a:rPr>
              <a:t>Au début de ['épreuve, juste avant de parler, je prends le temps du silence pour effectuer une respiration profonde.</a:t>
            </a:r>
            <a:r>
              <a:rPr lang="fr-FR" sz="1800" b="1" strike="noStrike" spc="-1" dirty="0">
                <a:solidFill>
                  <a:srgbClr val="F27C7C"/>
                </a:solidFill>
                <a:latin typeface="Tahoma"/>
              </a:rPr>
              <a:t> Je ne me permets pas d'engager La parole Sans avoir observé ce silence initial d'au moins 5 à 10 secondes devant Le jury </a:t>
            </a:r>
            <a:endParaRPr lang="fr-FR" sz="1800" b="0" strike="noStrike" spc="-1" dirty="0">
              <a:latin typeface="Arial"/>
            </a:endParaRPr>
          </a:p>
          <a:p>
            <a:pPr marL="216000" indent="-216000">
              <a:lnSpc>
                <a:spcPct val="100000"/>
              </a:lnSpc>
            </a:pPr>
            <a:r>
              <a:rPr lang="fr-FR" sz="1800" b="1" strike="noStrike" spc="-1" dirty="0">
                <a:solidFill>
                  <a:srgbClr val="4E659B"/>
                </a:solidFill>
                <a:latin typeface="Tahoma"/>
              </a:rPr>
              <a:t>Pendant ma présentation</a:t>
            </a:r>
            <a:endParaRPr lang="fr-FR" sz="1800" b="0" strike="noStrike" spc="-1" dirty="0">
              <a:latin typeface="Arial"/>
            </a:endParaRPr>
          </a:p>
          <a:p>
            <a:pPr marL="216000" indent="-216000" algn="just">
              <a:lnSpc>
                <a:spcPct val="100000"/>
              </a:lnSpc>
            </a:pPr>
            <a:r>
              <a:rPr lang="fr-FR" sz="1800" b="0" strike="noStrike" spc="-1" dirty="0">
                <a:solidFill>
                  <a:srgbClr val="000000"/>
                </a:solidFill>
                <a:latin typeface="Tahoma"/>
              </a:rPr>
              <a:t>Dans une bonne présentation orale, il y a environ un tiers de silence. Sur mes 5 minutes de présentation au jury, cela représente donc</a:t>
            </a:r>
            <a:r>
              <a:rPr lang="fr-FR" sz="1800" b="0" strike="noStrike" spc="-1" dirty="0">
                <a:solidFill>
                  <a:srgbClr val="F27C7C"/>
                </a:solidFill>
                <a:latin typeface="Tahoma"/>
              </a:rPr>
              <a:t> 1 </a:t>
            </a:r>
            <a:r>
              <a:rPr lang="fr-FR" sz="1800" b="1" strike="noStrike" spc="-1" dirty="0">
                <a:solidFill>
                  <a:srgbClr val="F27C7C"/>
                </a:solidFill>
                <a:latin typeface="Tahoma"/>
              </a:rPr>
              <a:t>minute 30 de silences, </a:t>
            </a:r>
            <a:r>
              <a:rPr lang="fr-FR" sz="1800" b="0" strike="noStrike" spc="-1" dirty="0">
                <a:solidFill>
                  <a:srgbClr val="000000"/>
                </a:solidFill>
                <a:latin typeface="Tahoma"/>
              </a:rPr>
              <a:t>partagés en pauses diverses</a:t>
            </a:r>
            <a:r>
              <a:rPr lang="fr-FR" sz="1800" b="0" strike="noStrike" spc="-1" dirty="0">
                <a:solidFill>
                  <a:srgbClr val="4E659B"/>
                </a:solidFill>
                <a:latin typeface="Tahoma"/>
              </a:rPr>
              <a:t> </a:t>
            </a:r>
            <a:endParaRPr lang="fr-FR" sz="1800" b="0" strike="noStrike" spc="-1" dirty="0">
              <a:latin typeface="Arial"/>
            </a:endParaRPr>
          </a:p>
          <a:p>
            <a:pPr marL="216000" indent="-216000">
              <a:lnSpc>
                <a:spcPct val="100000"/>
              </a:lnSpc>
            </a:pPr>
            <a:r>
              <a:rPr lang="fr-FR" sz="1800" b="1" strike="noStrike" spc="-1" dirty="0">
                <a:solidFill>
                  <a:srgbClr val="4C699D"/>
                </a:solidFill>
                <a:latin typeface="Tahoma"/>
              </a:rPr>
              <a:t>Lors de l'entretien</a:t>
            </a:r>
            <a:endParaRPr lang="fr-FR" sz="1800" b="0" strike="noStrike" spc="-1" dirty="0">
              <a:latin typeface="Arial"/>
            </a:endParaRPr>
          </a:p>
          <a:p>
            <a:pPr marL="216000" indent="-216000">
              <a:lnSpc>
                <a:spcPct val="100000"/>
              </a:lnSpc>
            </a:pPr>
            <a:r>
              <a:rPr lang="fr-FR" sz="1800" b="0" strike="noStrike" spc="-1" dirty="0">
                <a:solidFill>
                  <a:srgbClr val="000000"/>
                </a:solidFill>
                <a:latin typeface="Tahoma"/>
              </a:rPr>
              <a:t>Avant de répondre à une question du jury, je ne dois pas hésiter à prendre quelques secondes de silence. Elles me permettent de mieux écouter et de mieux comprendre la question. Plutôt que de dire «bah », «euh» ou «en fait », j'assume le silence mon propos paraît aussitôt plus ferme et plus réfléchi.</a:t>
            </a:r>
            <a:endParaRPr lang="fr-FR" sz="1800" b="0" strike="noStrike" spc="-1" dirty="0">
              <a:latin typeface="Arial"/>
            </a:endParaRPr>
          </a:p>
          <a:p>
            <a:pPr marL="216000" indent="-216000">
              <a:lnSpc>
                <a:spcPct val="100000"/>
              </a:lnSpc>
            </a:pPr>
            <a:r>
              <a:rPr lang="fr-FR" sz="1800" b="1" strike="noStrike" spc="-1" dirty="0">
                <a:solidFill>
                  <a:srgbClr val="000000"/>
                </a:solidFill>
                <a:latin typeface="Tahoma"/>
              </a:rPr>
              <a:t>Pourquoi?</a:t>
            </a:r>
            <a:endParaRPr lang="fr-FR" sz="1800" b="0" strike="noStrike" spc="-1" dirty="0">
              <a:latin typeface="Arial"/>
            </a:endParaRPr>
          </a:p>
          <a:p>
            <a:pPr marL="216000" indent="-216000">
              <a:lnSpc>
                <a:spcPct val="100000"/>
              </a:lnSpc>
            </a:pPr>
            <a:r>
              <a:rPr lang="fr-FR" sz="1800" b="1" i="1" u="sng" strike="noStrike" spc="-1" dirty="0">
                <a:solidFill>
                  <a:srgbClr val="4C699D"/>
                </a:solidFill>
                <a:uFillTx/>
                <a:latin typeface="Tahoma"/>
              </a:rPr>
              <a:t>Le silence, un temps pour moi:</a:t>
            </a:r>
            <a:endParaRPr lang="fr-FR" sz="1800" b="0" strike="noStrike" spc="-1" dirty="0">
              <a:latin typeface="Arial"/>
            </a:endParaRPr>
          </a:p>
          <a:p>
            <a:pPr marL="216000" indent="-216000" algn="just">
              <a:lnSpc>
                <a:spcPct val="100000"/>
              </a:lnSpc>
            </a:pPr>
            <a:r>
              <a:rPr lang="fr-FR" sz="1800" b="1" strike="noStrike" spc="-1" dirty="0">
                <a:solidFill>
                  <a:srgbClr val="000000"/>
                </a:solidFill>
                <a:latin typeface="Tahoma"/>
              </a:rPr>
              <a:t>P</a:t>
            </a:r>
            <a:r>
              <a:rPr lang="fr-FR" sz="1800" b="1" strike="noStrike" spc="-1" dirty="0">
                <a:solidFill>
                  <a:srgbClr val="F06D63"/>
                </a:solidFill>
                <a:latin typeface="Tahoma"/>
              </a:rPr>
              <a:t>rendre le temps d'un silence initial avant de commencer à parler.</a:t>
            </a:r>
            <a:endParaRPr lang="fr-FR" sz="1800" b="0" strike="noStrike" spc="-1" dirty="0">
              <a:latin typeface="Arial"/>
            </a:endParaRPr>
          </a:p>
          <a:p>
            <a:pPr marL="216000" indent="-216000" algn="just">
              <a:lnSpc>
                <a:spcPct val="100000"/>
              </a:lnSpc>
            </a:pPr>
            <a:r>
              <a:rPr lang="fr-FR" sz="1800" b="1" strike="noStrike" spc="-1" dirty="0">
                <a:solidFill>
                  <a:srgbClr val="000000"/>
                </a:solidFill>
                <a:latin typeface="Tahoma"/>
              </a:rPr>
              <a:t>Ajuster mon propos en même temps que je parle. Le silence donne l'appui pour construire et vérifier La clarté de ce que je dis.</a:t>
            </a:r>
            <a:endParaRPr lang="fr-FR" sz="1800" b="0" strike="noStrike" spc="-1" dirty="0">
              <a:latin typeface="Arial"/>
            </a:endParaRPr>
          </a:p>
          <a:p>
            <a:pPr marL="216000" indent="-216000" algn="just">
              <a:lnSpc>
                <a:spcPct val="100000"/>
              </a:lnSpc>
            </a:pPr>
            <a:r>
              <a:rPr lang="fr-FR" sz="1800" b="1" i="1" u="sng" strike="noStrike" spc="-1" dirty="0">
                <a:solidFill>
                  <a:srgbClr val="4C699D"/>
                </a:solidFill>
                <a:uFillTx/>
                <a:latin typeface="Tahoma"/>
              </a:rPr>
              <a:t>Un temps pour celui qui m'écoute:</a:t>
            </a:r>
            <a:endParaRPr lang="fr-FR" sz="1800" b="0" strike="noStrike" spc="-1" dirty="0">
              <a:latin typeface="Arial"/>
            </a:endParaRPr>
          </a:p>
          <a:p>
            <a:pPr marL="216000" indent="-216000">
              <a:lnSpc>
                <a:spcPct val="100000"/>
              </a:lnSpc>
            </a:pPr>
            <a:r>
              <a:rPr lang="fr-FR" sz="1800" b="1" strike="noStrike" spc="-1" dirty="0">
                <a:solidFill>
                  <a:srgbClr val="4C699D"/>
                </a:solidFill>
                <a:latin typeface="Tahoma"/>
              </a:rPr>
              <a:t>Un temps pour celui qui m'écoute</a:t>
            </a:r>
            <a:endParaRPr lang="fr-FR" sz="1800" b="0" strike="noStrike" spc="-1" dirty="0">
              <a:latin typeface="Arial"/>
            </a:endParaRPr>
          </a:p>
          <a:p>
            <a:pPr marL="216000" indent="-216000" algn="just">
              <a:lnSpc>
                <a:spcPct val="100000"/>
              </a:lnSpc>
            </a:pPr>
            <a:r>
              <a:rPr lang="fr-FR" sz="1800" b="0" strike="noStrike" spc="-1" dirty="0">
                <a:solidFill>
                  <a:srgbClr val="F06D63"/>
                </a:solidFill>
                <a:latin typeface="Tahoma"/>
              </a:rPr>
              <a:t>Si j’enchaine deux informations sans marquer de </a:t>
            </a:r>
            <a:r>
              <a:rPr lang="fr-FR" sz="1800" b="1" strike="noStrike" spc="-1" dirty="0">
                <a:solidFill>
                  <a:srgbClr val="F06D63"/>
                </a:solidFill>
                <a:latin typeface="Tahoma"/>
              </a:rPr>
              <a:t>silence, Le cerveau de mon auditeur n'a pas Le temps de recevoir La deuxième information. </a:t>
            </a:r>
            <a:r>
              <a:rPr lang="fr-FR" sz="1800" b="0" strike="noStrike" spc="-1" dirty="0">
                <a:solidFill>
                  <a:srgbClr val="000000"/>
                </a:solidFill>
                <a:latin typeface="Tahoma"/>
              </a:rPr>
              <a:t>C'est comme si je remplissais un tonneau sans fond.</a:t>
            </a:r>
            <a:endParaRPr lang="fr-FR" sz="1800" b="0" strike="noStrike" spc="-1" dirty="0">
              <a:latin typeface="Arial"/>
            </a:endParaRPr>
          </a:p>
          <a:p>
            <a:pPr marL="216000" indent="-216000" algn="just">
              <a:lnSpc>
                <a:spcPct val="100000"/>
              </a:lnSpc>
            </a:pPr>
            <a:r>
              <a:rPr lang="fr-FR" sz="1800" b="1" i="1" u="sng" strike="noStrike" spc="-1" dirty="0">
                <a:solidFill>
                  <a:srgbClr val="4A5A93"/>
                </a:solidFill>
                <a:uFillTx/>
                <a:latin typeface="Tahoma"/>
              </a:rPr>
              <a:t>Une respiration indispensable pour mettre en valeur ce que je veux</a:t>
            </a:r>
            <a:endParaRPr lang="fr-FR" sz="1800" b="0" strike="noStrike" spc="-1" dirty="0">
              <a:latin typeface="Arial"/>
            </a:endParaRPr>
          </a:p>
          <a:p>
            <a:pPr marL="216000" indent="-216000" algn="just">
              <a:lnSpc>
                <a:spcPct val="100000"/>
              </a:lnSpc>
            </a:pPr>
            <a:r>
              <a:rPr lang="fr-FR" sz="1800" b="1" strike="noStrike" spc="-1" dirty="0">
                <a:solidFill>
                  <a:srgbClr val="F37174"/>
                </a:solidFill>
                <a:latin typeface="Tahoma"/>
              </a:rPr>
              <a:t>Le silence donne</a:t>
            </a:r>
            <a:r>
              <a:rPr lang="fr-FR" sz="1800" b="0" strike="noStrike" spc="-1" dirty="0">
                <a:solidFill>
                  <a:srgbClr val="F3665B"/>
                </a:solidFill>
                <a:latin typeface="Tahoma"/>
              </a:rPr>
              <a:t> le rythme de mon</a:t>
            </a:r>
            <a:r>
              <a:rPr lang="fr-FR" sz="1800" b="1" strike="noStrike" spc="-1" dirty="0">
                <a:solidFill>
                  <a:srgbClr val="F37174"/>
                </a:solidFill>
                <a:latin typeface="Tahoma"/>
              </a:rPr>
              <a:t> propos.</a:t>
            </a:r>
            <a:r>
              <a:rPr lang="fr-FR" sz="1800" b="0" strike="noStrike" spc="-1" dirty="0">
                <a:solidFill>
                  <a:srgbClr val="000000"/>
                </a:solidFill>
                <a:latin typeface="Tahoma"/>
              </a:rPr>
              <a:t> Ainsi, je peux utiliser des pauses : durée variable, de 1, 2, 3 ou encore 5 secondes. </a:t>
            </a:r>
            <a:r>
              <a:rPr lang="fr-FR" sz="1800" b="1" strike="noStrike" spc="-1" dirty="0">
                <a:solidFill>
                  <a:srgbClr val="000000"/>
                </a:solidFill>
                <a:latin typeface="Tahoma"/>
              </a:rPr>
              <a:t>Un silence placé juste avant </a:t>
            </a:r>
            <a:r>
              <a:rPr lang="fr-FR" sz="1800" b="0" strike="noStrike" spc="-1" dirty="0">
                <a:solidFill>
                  <a:srgbClr val="000000"/>
                </a:solidFill>
                <a:latin typeface="Tahoma"/>
              </a:rPr>
              <a:t>un mot le met en valeur car crée un</a:t>
            </a:r>
            <a:r>
              <a:rPr lang="fr-FR" sz="1800" b="1" strike="noStrike" spc="-1" dirty="0">
                <a:solidFill>
                  <a:srgbClr val="000000"/>
                </a:solidFill>
                <a:latin typeface="Tahoma"/>
              </a:rPr>
              <a:t> suspense</a:t>
            </a:r>
            <a:r>
              <a:rPr lang="fr-FR" sz="1800" b="0" strike="noStrike" spc="-1" dirty="0">
                <a:solidFill>
                  <a:srgbClr val="000000"/>
                </a:solidFill>
                <a:latin typeface="Tahoma"/>
              </a:rPr>
              <a:t>. Un </a:t>
            </a:r>
            <a:r>
              <a:rPr lang="fr-FR" sz="1800" b="1" strike="noStrike" spc="-1" dirty="0">
                <a:solidFill>
                  <a:srgbClr val="000000"/>
                </a:solidFill>
                <a:latin typeface="Tahoma"/>
              </a:rPr>
              <a:t>silence juste après aussi</a:t>
            </a:r>
            <a:r>
              <a:rPr lang="fr-FR" sz="1800" b="0" strike="noStrike" spc="-1" dirty="0">
                <a:solidFill>
                  <a:srgbClr val="000000"/>
                </a:solidFill>
                <a:latin typeface="Tahoma"/>
              </a:rPr>
              <a:t>, car il </a:t>
            </a:r>
            <a:r>
              <a:rPr lang="fr-FR" sz="1800" b="1" strike="noStrike" spc="-1" dirty="0">
                <a:solidFill>
                  <a:srgbClr val="000000"/>
                </a:solidFill>
                <a:latin typeface="Tahoma"/>
              </a:rPr>
              <a:t>donne le temps de l'entendre</a:t>
            </a:r>
            <a:endParaRPr lang="fr-FR" sz="1800" b="0" strike="noStrike" spc="-1" dirty="0">
              <a:latin typeface="Arial"/>
            </a:endParaRPr>
          </a:p>
        </p:txBody>
      </p:sp>
    </p:spTree>
    <p:extLst>
      <p:ext uri="{BB962C8B-B14F-4D97-AF65-F5344CB8AC3E}">
        <p14:creationId xmlns:p14="http://schemas.microsoft.com/office/powerpoint/2010/main" val="314592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noRot="1" noChangeAspect="1"/>
          </p:cNvSpPr>
          <p:nvPr>
            <p:ph type="sldImg"/>
          </p:nvPr>
        </p:nvSpPr>
        <p:spPr>
          <a:xfrm>
            <a:off x="917575" y="744538"/>
            <a:ext cx="4964113" cy="3724275"/>
          </a:xfrm>
          <a:prstGeom prst="rect">
            <a:avLst/>
          </a:prstGeom>
        </p:spPr>
      </p:sp>
      <p:sp>
        <p:nvSpPr>
          <p:cNvPr id="412" name="PlaceHolder 2"/>
          <p:cNvSpPr>
            <a:spLocks noGrp="1"/>
          </p:cNvSpPr>
          <p:nvPr>
            <p:ph type="body"/>
          </p:nvPr>
        </p:nvSpPr>
        <p:spPr>
          <a:xfrm>
            <a:off x="906608" y="4715003"/>
            <a:ext cx="4985988" cy="4468250"/>
          </a:xfrm>
          <a:prstGeom prst="rect">
            <a:avLst/>
          </a:prstGeom>
        </p:spPr>
        <p:txBody>
          <a:bodyPr lIns="0" tIns="0" rIns="0" bIns="0">
            <a:noAutofit/>
          </a:bodyPr>
          <a:lstStyle/>
          <a:p>
            <a:pPr marL="216000" indent="-216000">
              <a:lnSpc>
                <a:spcPct val="100000"/>
              </a:lnSpc>
            </a:pPr>
            <a:r>
              <a:rPr lang="fr-FR" sz="1200" b="0" strike="noStrike" spc="-1">
                <a:solidFill>
                  <a:srgbClr val="000000"/>
                </a:solidFill>
                <a:highlight>
                  <a:srgbClr val="FFFFFF"/>
                </a:highlight>
                <a:latin typeface="Tahoma"/>
              </a:rPr>
              <a:t>C'est dans le silence que l'on respire. Si je ne fais pas de silence, je vais courir après ma respiration. Dès que je me sens en apnée ou en respiration haute, j'expire à fond, en mettant légèrement et progressivement la pression sur l'abdomen, de façon à enclencher par réaction ta respiration costo-diaphragmatique j'obtiens ainsi une respiration plus libre</a:t>
            </a:r>
            <a:endParaRPr lang="fr-FR" sz="1200" b="0" strike="noStrike" spc="-1">
              <a:latin typeface="Arial"/>
            </a:endParaRPr>
          </a:p>
        </p:txBody>
      </p:sp>
    </p:spTree>
    <p:extLst>
      <p:ext uri="{BB962C8B-B14F-4D97-AF65-F5344CB8AC3E}">
        <p14:creationId xmlns:p14="http://schemas.microsoft.com/office/powerpoint/2010/main" val="119117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PlaceHolder 1"/>
          <p:cNvSpPr>
            <a:spLocks noGrp="1" noRot="1" noChangeAspect="1"/>
          </p:cNvSpPr>
          <p:nvPr>
            <p:ph type="sldImg"/>
          </p:nvPr>
        </p:nvSpPr>
        <p:spPr>
          <a:xfrm>
            <a:off x="917575" y="744538"/>
            <a:ext cx="4964113" cy="3724275"/>
          </a:xfrm>
          <a:prstGeom prst="rect">
            <a:avLst/>
          </a:prstGeom>
        </p:spPr>
      </p:sp>
      <p:sp>
        <p:nvSpPr>
          <p:cNvPr id="414" name="PlaceHolder 2"/>
          <p:cNvSpPr>
            <a:spLocks noGrp="1"/>
          </p:cNvSpPr>
          <p:nvPr>
            <p:ph type="body"/>
          </p:nvPr>
        </p:nvSpPr>
        <p:spPr>
          <a:xfrm>
            <a:off x="906608" y="4715003"/>
            <a:ext cx="4985988" cy="4468250"/>
          </a:xfrm>
          <a:prstGeom prst="rect">
            <a:avLst/>
          </a:prstGeom>
        </p:spPr>
        <p:txBody>
          <a:bodyPr lIns="0" tIns="0" rIns="0" bIns="0">
            <a:noAutofit/>
          </a:bodyPr>
          <a:lstStyle/>
          <a:p>
            <a:pPr>
              <a:lnSpc>
                <a:spcPct val="100000"/>
              </a:lnSpc>
              <a:spcBef>
                <a:spcPts val="360"/>
              </a:spcBef>
              <a:tabLst>
                <a:tab pos="0" algn="l"/>
              </a:tabLst>
            </a:pPr>
            <a:r>
              <a:rPr lang="fr-FR" sz="1200" b="0" strike="noStrike" spc="-1">
                <a:solidFill>
                  <a:srgbClr val="000000"/>
                </a:solidFill>
                <a:latin typeface="Tahoma"/>
              </a:rPr>
              <a:t>Ces entraînements me permettent de changer les habitudes. On 'évite absolument les phrases à rallonge, coordonnées par «et», «et puis», « bah », ou encore les relatives avec «que», « qui» : ce sont de longs tunnels qui provoquent la monotonie et obscurcissent le sens.</a:t>
            </a:r>
            <a:endParaRPr lang="fr-FR" sz="1200" b="0" strike="noStrike" spc="-1">
              <a:latin typeface="Arial"/>
            </a:endParaRPr>
          </a:p>
          <a:p>
            <a:pPr>
              <a:lnSpc>
                <a:spcPct val="100000"/>
              </a:lnSpc>
              <a:tabLst>
                <a:tab pos="0" algn="l"/>
              </a:tabLst>
            </a:pPr>
            <a:endParaRPr lang="fr-FR" sz="1200" b="0" strike="noStrike" spc="-1">
              <a:latin typeface="Arial"/>
            </a:endParaRPr>
          </a:p>
        </p:txBody>
      </p:sp>
    </p:spTree>
    <p:extLst>
      <p:ext uri="{BB962C8B-B14F-4D97-AF65-F5344CB8AC3E}">
        <p14:creationId xmlns:p14="http://schemas.microsoft.com/office/powerpoint/2010/main" val="1447463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917575" y="744538"/>
            <a:ext cx="4964113" cy="3724275"/>
          </a:xfrm>
          <a:prstGeom prst="rect">
            <a:avLst/>
          </a:prstGeom>
        </p:spPr>
      </p:sp>
      <p:sp>
        <p:nvSpPr>
          <p:cNvPr id="416" name="PlaceHolder 2"/>
          <p:cNvSpPr>
            <a:spLocks noGrp="1"/>
          </p:cNvSpPr>
          <p:nvPr>
            <p:ph type="body"/>
          </p:nvPr>
        </p:nvSpPr>
        <p:spPr>
          <a:xfrm>
            <a:off x="906608" y="4715003"/>
            <a:ext cx="4985988" cy="4468250"/>
          </a:xfrm>
          <a:prstGeom prst="rect">
            <a:avLst/>
          </a:prstGeom>
        </p:spPr>
        <p:txBody>
          <a:bodyPr lIns="0" tIns="0" rIns="0" bIns="0">
            <a:noAutofit/>
          </a:bodyPr>
          <a:lstStyle/>
          <a:p>
            <a:pPr>
              <a:lnSpc>
                <a:spcPct val="100000"/>
              </a:lnSpc>
              <a:spcBef>
                <a:spcPts val="360"/>
              </a:spcBef>
              <a:tabLst>
                <a:tab pos="0" algn="l"/>
              </a:tabLst>
            </a:pPr>
            <a:r>
              <a:rPr lang="fr-FR" sz="1200" b="0" strike="noStrike" spc="-1" dirty="0">
                <a:solidFill>
                  <a:srgbClr val="000000"/>
                </a:solidFill>
                <a:latin typeface="Tahoma"/>
              </a:rPr>
              <a:t>Ces entraînements me permettent de changer les habitudes. On évite absolument les phrases à rallonge, coordonnées par «et», «et puis», « bah », ou encore les relatives avec «que», « qui» : ce sont de longs tunnels qui provoquent la monotonie et obscurcissent le sens.</a:t>
            </a:r>
            <a:endParaRPr lang="fr-FR" sz="1200" b="0" strike="noStrike" spc="-1" dirty="0">
              <a:latin typeface="Arial"/>
            </a:endParaRPr>
          </a:p>
          <a:p>
            <a:pPr>
              <a:lnSpc>
                <a:spcPct val="100000"/>
              </a:lnSpc>
              <a:tabLst>
                <a:tab pos="0" algn="l"/>
              </a:tabLst>
            </a:pPr>
            <a:endParaRPr lang="fr-FR" sz="1200" b="0" strike="noStrike" spc="-1" dirty="0">
              <a:latin typeface="Arial"/>
            </a:endParaRPr>
          </a:p>
        </p:txBody>
      </p:sp>
    </p:spTree>
    <p:extLst>
      <p:ext uri="{BB962C8B-B14F-4D97-AF65-F5344CB8AC3E}">
        <p14:creationId xmlns:p14="http://schemas.microsoft.com/office/powerpoint/2010/main" val="301090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83A977F-2504-E741-85B4-8F01994E1F25}" type="datetimeFigureOut">
              <a:rPr lang="en-US" dirty="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86994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44F351F-53B1-3B4C-8CD4-15B0457E8E3F}" type="datetimeFigureOut">
              <a:rPr lang="en-US" dirty="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77445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AB1E8F6-4F69-E448-82E4-3FF8C30628E4}" type="datetimeFigureOut">
              <a:rPr lang="en-US" dirty="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dirty="0"/>
              <a:pPr/>
              <a:t>‹N°›</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19057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790BAD4-EC93-8B4C-97AE-9AB5F3271B19}" type="datetimeFigureOut">
              <a:rPr lang="en-US" dirty="0"/>
              <a:t>6/21/2022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0224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E6C9050E-E079-6441-81E7-806D30677343}" type="datetimeFigureOut">
              <a:rPr lang="en-US" dirty="0"/>
              <a:t>6/21/2022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dirty="0"/>
              <a:pPr/>
              <a:t>‹N°›</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2193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99B230AF-FFB7-DE42-B481-AAC2589869DA}" type="datetimeFigureOut">
              <a:rPr lang="en-US" dirty="0"/>
              <a:t>6/21/2022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326746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9A7C16-FAF2-2C41-B697-563997C522AD}" type="datetimeFigureOut">
              <a:rPr lang="en-US" dirty="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051174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A19D9EA-0687-604F-B97A-763B6765DF9F}" type="datetimeFigureOut">
              <a:rPr lang="en-US" dirty="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898637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2451240" y="-12600"/>
            <a:ext cx="6446520" cy="799920"/>
          </a:xfrm>
          <a:prstGeom prst="rect">
            <a:avLst/>
          </a:prstGeom>
        </p:spPr>
        <p:txBody>
          <a:bodyPr lIns="0" tIns="0" rIns="0" bIns="0" anchor="ctr">
            <a:noAutofit/>
          </a:bodyPr>
          <a:lstStyle/>
          <a:p>
            <a:endParaRPr lang="en-GB" sz="2800" b="0" strike="noStrike" spc="-1">
              <a:solidFill>
                <a:srgbClr val="FFFFFF"/>
              </a:solidFill>
              <a:latin typeface="Times New Roman"/>
            </a:endParaRPr>
          </a:p>
        </p:txBody>
      </p:sp>
      <p:sp>
        <p:nvSpPr>
          <p:cNvPr id="12" name="PlaceHolder 2"/>
          <p:cNvSpPr>
            <a:spLocks noGrp="1"/>
          </p:cNvSpPr>
          <p:nvPr>
            <p:ph type="subTitle"/>
          </p:nvPr>
        </p:nvSpPr>
        <p:spPr>
          <a:xfrm>
            <a:off x="457200" y="1600200"/>
            <a:ext cx="8110080" cy="448272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1365837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2451240" y="-12600"/>
            <a:ext cx="6446520" cy="370908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2351809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2451240" y="-12600"/>
            <a:ext cx="6446520" cy="799920"/>
          </a:xfrm>
          <a:prstGeom prst="rect">
            <a:avLst/>
          </a:prstGeom>
        </p:spPr>
        <p:txBody>
          <a:bodyPr lIns="0" tIns="0" rIns="0" bIns="0" anchor="ctr">
            <a:noAutofit/>
          </a:bodyPr>
          <a:lstStyle/>
          <a:p>
            <a:endParaRPr lang="en-GB" sz="2800" b="0" strike="noStrike" spc="-1">
              <a:solidFill>
                <a:srgbClr val="FFFFFF"/>
              </a:solidFill>
              <a:latin typeface="Times New Roman"/>
            </a:endParaRPr>
          </a:p>
        </p:txBody>
      </p:sp>
      <p:sp>
        <p:nvSpPr>
          <p:cNvPr id="68" name="PlaceHolder 2"/>
          <p:cNvSpPr>
            <a:spLocks noGrp="1"/>
          </p:cNvSpPr>
          <p:nvPr>
            <p:ph type="body"/>
          </p:nvPr>
        </p:nvSpPr>
        <p:spPr>
          <a:xfrm>
            <a:off x="457200" y="1600200"/>
            <a:ext cx="3957480" cy="2138040"/>
          </a:xfrm>
          <a:prstGeom prst="rect">
            <a:avLst/>
          </a:prstGeom>
        </p:spPr>
        <p:txBody>
          <a:bodyPr lIns="0" tIns="0" rIns="0" bIns="0">
            <a:normAutofit/>
          </a:bodyPr>
          <a:lstStyle/>
          <a:p>
            <a:endParaRPr lang="en-GB" sz="2800" b="0" strike="noStrike" spc="-1">
              <a:solidFill>
                <a:srgbClr val="000000"/>
              </a:solidFill>
              <a:latin typeface="Arial"/>
            </a:endParaRPr>
          </a:p>
        </p:txBody>
      </p:sp>
      <p:sp>
        <p:nvSpPr>
          <p:cNvPr id="69" name="PlaceHolder 3"/>
          <p:cNvSpPr>
            <a:spLocks noGrp="1"/>
          </p:cNvSpPr>
          <p:nvPr>
            <p:ph type="body"/>
          </p:nvPr>
        </p:nvSpPr>
        <p:spPr>
          <a:xfrm>
            <a:off x="4613040" y="1600200"/>
            <a:ext cx="3957480" cy="4482720"/>
          </a:xfrm>
          <a:prstGeom prst="rect">
            <a:avLst/>
          </a:prstGeom>
        </p:spPr>
        <p:txBody>
          <a:bodyPr lIns="0" tIns="0" rIns="0" bIns="0">
            <a:normAutofit/>
          </a:bodyPr>
          <a:lstStyle/>
          <a:p>
            <a:endParaRPr lang="en-GB" sz="2800" b="0" strike="noStrike" spc="-1">
              <a:solidFill>
                <a:srgbClr val="000000"/>
              </a:solidFill>
              <a:latin typeface="Arial"/>
            </a:endParaRPr>
          </a:p>
        </p:txBody>
      </p:sp>
      <p:sp>
        <p:nvSpPr>
          <p:cNvPr id="70" name="PlaceHolder 4"/>
          <p:cNvSpPr>
            <a:spLocks noGrp="1"/>
          </p:cNvSpPr>
          <p:nvPr>
            <p:ph type="body"/>
          </p:nvPr>
        </p:nvSpPr>
        <p:spPr>
          <a:xfrm>
            <a:off x="457200" y="3941640"/>
            <a:ext cx="3957480" cy="2138040"/>
          </a:xfrm>
          <a:prstGeom prst="rect">
            <a:avLst/>
          </a:prstGeom>
        </p:spPr>
        <p:txBody>
          <a:bodyPr lIns="0" tIns="0" rIns="0" bIns="0">
            <a:normAutofit/>
          </a:bodyPr>
          <a:lstStyle/>
          <a:p>
            <a:endParaRPr lang="en-GB" sz="2800" b="0" strike="noStrike" spc="-1">
              <a:solidFill>
                <a:srgbClr val="000000"/>
              </a:solidFill>
              <a:latin typeface="Arial"/>
            </a:endParaRPr>
          </a:p>
        </p:txBody>
      </p:sp>
    </p:spTree>
    <p:extLst>
      <p:ext uri="{BB962C8B-B14F-4D97-AF65-F5344CB8AC3E}">
        <p14:creationId xmlns:p14="http://schemas.microsoft.com/office/powerpoint/2010/main" val="137096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fr-FR"/>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B9A02F-357D-AF42-B110-A7740AFDCA1B}" type="datetimeFigureOut">
              <a:rPr lang="en-US" dirty="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73882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ABB9B27-4D02-2940-AED5-BC8F2B3B1507}" type="datetimeFigureOut">
              <a:rPr lang="en-US" dirty="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68106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4CF7878-2C98-7449-BB8F-764A5EA8E558}" type="datetimeFigureOut">
              <a:rPr lang="en-US" dirty="0"/>
              <a:t>6/21/2022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34469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6D2F403-9584-1749-B6AB-5E1C5F94527C}" type="datetimeFigureOut">
              <a:rPr lang="en-US" dirty="0"/>
              <a:t>6/21/2022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5155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58C0351-EB03-5444-BA93-B7E778374E24}" type="datetimeFigureOut">
              <a:rPr lang="en-US" dirty="0"/>
              <a:t>6/21/2022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023630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ADB90-FF7E-5041-AB9F-1BC0957AB829}" type="datetimeFigureOut">
              <a:rPr lang="en-US" dirty="0"/>
              <a:t>6/21/2022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20752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1EB8CB6-48D8-4E47-B0D3-B56230F429D0}" type="datetimeFigureOut">
              <a:rPr lang="en-US" dirty="0"/>
              <a:t>6/21/2022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343191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EF716D3-DCE8-CC45-8106-AE5DFCD073F9}" type="datetimeFigureOut">
              <a:rPr lang="en-US" dirty="0"/>
              <a:t>6/21/2022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3482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D9FFFB4-400D-1240-AB24-6F86C96D4DFB}" type="datetimeFigureOut">
              <a:rPr lang="en-US" dirty="0"/>
              <a:t>6/21/2022</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355588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X8PCWjS7Ff8&amp;ab_channel=Coll%C3%A8geLionel-Groulx"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www.youtube.com/watch?v=ueMNqdB1QIE&amp;t=57s" TargetMode="Externa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em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hyperlink" Target="https://www.ted.com/talks/michelle_obama_a_passionate_personal_case_for_education/transcript?language=fr"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www.youtube.com/watch?v=I-m9PRf-9to&amp;ab_channel=LeDevoir" TargetMode="Externa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hyperlink" Target="https://www.reseau-canope.fr/fileadmin/user_upload/Projets/Valeurs_de_la_republique/EC_Le_debat_mouvant.pdf"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2.png"/><Relationship Id="rId4" Type="http://schemas.openxmlformats.org/officeDocument/2006/relationships/image" Target="../media/image53.emf"/></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emf"/><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emf"/><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emf"/><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emf"/><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hyperlink" Target="https://www.brightness.fr/les-meilleurs-discours-des-plus-grands-orateurs#meilleurs-discours" TargetMode="Externa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3" Type="http://schemas.openxmlformats.org/officeDocument/2006/relationships/hyperlink" Target="https://data.enseignementsup-recherche.gouv.fr/explore/dataset/fr-esr-finalistes-et-laureats-du-concours-ma-these-en-180-secondes-france/information/?sort=-millesime&amp;location=2,16.05911,57.0514&amp;basemap=e69ab1" TargetMode="External"/><Relationship Id="rId2" Type="http://schemas.openxmlformats.org/officeDocument/2006/relationships/image" Target="../media/image60.png"/><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hyperlink" Target="https://www.youtube.com/watch?v=C73WUIR252M&amp;ab_channel=EcoledesDocteursBretagneLoire" TargetMode="Externa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arte.tv/fr/videos/074567-005-A/les-grands-discours-martin-luther-king/" TargetMode="External"/><Relationship Id="rId7" Type="http://schemas.openxmlformats.org/officeDocument/2006/relationships/hyperlink" Target="https://www.lemonde.fr/planete/article/2019/09/23/ouverture-du-sommet-de-l-onu-sur-l-urgence-climatique_6012719_3244.html"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www.dailymotion.com/video/xx4c6c" TargetMode="External"/><Relationship Id="rId5" Type="http://schemas.openxmlformats.org/officeDocument/2006/relationships/hyperlink" Target="https://www.telerama.fr/monde/simone-weil-est-morte-regardez-son-discours-presentant-la-loi-ivg-a-l-assemblee-en-1974,160239.php" TargetMode="External"/><Relationship Id="rId4" Type="http://schemas.openxmlformats.org/officeDocument/2006/relationships/hyperlink" Target="https://www.youtube.com/watch?v=4ZNWYqDU948" TargetMode="External"/><Relationship Id="rId9"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hyperlink" Target="https://www.youtube.com/watch?v=Y5XjZ-q9brI" TargetMode="Externa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youtube.com/watch?v=X8PCWjS7Ff8&amp;ab_channel=Coll%C3%A8geLionel-Groulx" TargetMode="External"/><Relationship Id="rId7" Type="http://schemas.openxmlformats.org/officeDocument/2006/relationships/hyperlink" Target="https://data.enseignementsup-recherche.gouv.fr/explore/dataset/fr-esr-finalistes-et-laureats-du-concours-ma-these-en-180-secondes-france/information/?sort=-millesime&amp;location=2,16.05911,57.0514&amp;basemap=e69ab1" TargetMode="External"/><Relationship Id="rId2" Type="http://schemas.openxmlformats.org/officeDocument/2006/relationships/hyperlink" Target="https://www.youtube.com/watch?v=duQ7pSvj0iA&amp;list=PLlXtCtaUhWYZmDmAZYTybdkG4B1jmCGls&amp;index=1&amp;ab_channel=Acad%C3%A9mied%27Orl%C3%A9ans-Tours" TargetMode="External"/><Relationship Id="rId1" Type="http://schemas.openxmlformats.org/officeDocument/2006/relationships/slideLayout" Target="../slideLayouts/slideLayout1.xml"/><Relationship Id="rId6" Type="http://schemas.openxmlformats.org/officeDocument/2006/relationships/hyperlink" Target="https://www.brightness.fr/actualites/les-meilleurs-discours-des-plus-grands-orateurs#meilleurs-discours" TargetMode="External"/><Relationship Id="rId5" Type="http://schemas.openxmlformats.org/officeDocument/2006/relationships/hyperlink" Target="https://www.youtube.com/watch?v=8EuJNevBMJ8&amp;list=PLlXtCtaUhWYZmDmAZYTybdkG4B1jmCGls&amp;index=5&amp;ab_channel=Acad%C3%A9mied%27Orl%C3%A9ans-Tours" TargetMode="External"/><Relationship Id="rId4" Type="http://schemas.openxmlformats.org/officeDocument/2006/relationships/hyperlink" Target="https://www.youtube.com/watch?v=ueMNqdB1QIE&amp;t=57s&amp;ab_channel=CN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Shape 1"/>
          <p:cNvSpPr txBox="1"/>
          <p:nvPr/>
        </p:nvSpPr>
        <p:spPr>
          <a:xfrm>
            <a:off x="1477619" y="1412776"/>
            <a:ext cx="7237128" cy="1469520"/>
          </a:xfrm>
          <a:prstGeom prst="rect">
            <a:avLst/>
          </a:prstGeom>
          <a:noFill/>
          <a:ln w="0">
            <a:noFill/>
          </a:ln>
        </p:spPr>
        <p:txBody>
          <a:bodyPr lIns="0" tIns="0" rIns="0" bIns="0" anchor="ctr">
            <a:noAutofit/>
          </a:bodyPr>
          <a:lstStyle/>
          <a:p>
            <a:pPr algn="ctr">
              <a:lnSpc>
                <a:spcPct val="120000"/>
              </a:lnSpc>
            </a:pPr>
            <a:r>
              <a:rPr lang="fr-FR" sz="2800" b="1" strike="noStrike" spc="-1" dirty="0">
                <a:solidFill>
                  <a:srgbClr val="003399"/>
                </a:solidFill>
                <a:latin typeface="Arial"/>
                <a:ea typeface="Lucida Sans Unicode"/>
              </a:rPr>
              <a:t> </a:t>
            </a:r>
            <a:r>
              <a:rPr lang="fr-FR" sz="2800" b="1" strike="noStrike" spc="-1" dirty="0">
                <a:solidFill>
                  <a:schemeClr val="accent1"/>
                </a:solidFill>
                <a:latin typeface="Arial"/>
                <a:ea typeface="Lucida Sans Unicode"/>
              </a:rPr>
              <a:t>Première partie: </a:t>
            </a:r>
          </a:p>
          <a:p>
            <a:pPr algn="ctr">
              <a:lnSpc>
                <a:spcPct val="120000"/>
              </a:lnSpc>
            </a:pPr>
            <a:endParaRPr lang="fr-FR" sz="2800" b="1" spc="-1" dirty="0">
              <a:solidFill>
                <a:schemeClr val="accent1"/>
              </a:solidFill>
              <a:latin typeface="Arial"/>
              <a:ea typeface="Lucida Sans Unicode"/>
            </a:endParaRPr>
          </a:p>
          <a:p>
            <a:pPr algn="ctr">
              <a:lnSpc>
                <a:spcPct val="120000"/>
              </a:lnSpc>
            </a:pPr>
            <a:r>
              <a:rPr lang="fr-FR" sz="2800" b="1" strike="noStrike" spc="-1" dirty="0">
                <a:solidFill>
                  <a:schemeClr val="accent1"/>
                </a:solidFill>
                <a:latin typeface="Arial"/>
                <a:ea typeface="Lucida Sans Unicode"/>
              </a:rPr>
              <a:t>Le</a:t>
            </a:r>
            <a:r>
              <a:rPr lang="fr-FR" sz="3200" b="1" i="0" dirty="0">
                <a:solidFill>
                  <a:schemeClr val="accent1"/>
                </a:solidFill>
                <a:effectLst/>
                <a:latin typeface="Arial" panose="020B0604020202020204" pitchFamily="34" charset="0"/>
              </a:rPr>
              <a:t> Grand oral:</a:t>
            </a:r>
            <a:endParaRPr lang="fr-FR" sz="3200" b="1" dirty="0">
              <a:solidFill>
                <a:schemeClr val="accent1"/>
              </a:solidFill>
              <a:latin typeface="Arial" panose="020B0604020202020204" pitchFamily="34" charset="0"/>
            </a:endParaRPr>
          </a:p>
          <a:p>
            <a:pPr algn="ctr">
              <a:lnSpc>
                <a:spcPct val="120000"/>
              </a:lnSpc>
            </a:pPr>
            <a:r>
              <a:rPr lang="fr-FR" sz="3200" b="1" i="0" dirty="0">
                <a:solidFill>
                  <a:schemeClr val="accent1"/>
                </a:solidFill>
                <a:effectLst/>
                <a:latin typeface="Arial" panose="020B0604020202020204" pitchFamily="34" charset="0"/>
              </a:rPr>
              <a:t>Des éléments clés pour la prestation orale</a:t>
            </a:r>
            <a:endParaRPr lang="en-GB" sz="3200" b="0" strike="noStrike" spc="-1" dirty="0">
              <a:solidFill>
                <a:schemeClr val="accent1"/>
              </a:solidFill>
              <a:latin typeface="Times New Roman"/>
            </a:endParaRPr>
          </a:p>
        </p:txBody>
      </p:sp>
      <p:sp>
        <p:nvSpPr>
          <p:cNvPr id="101" name="TextShape 2"/>
          <p:cNvSpPr txBox="1"/>
          <p:nvPr/>
        </p:nvSpPr>
        <p:spPr>
          <a:xfrm>
            <a:off x="1027823" y="4221088"/>
            <a:ext cx="8136720" cy="3120480"/>
          </a:xfrm>
          <a:prstGeom prst="rect">
            <a:avLst/>
          </a:prstGeom>
          <a:noFill/>
          <a:ln w="0">
            <a:noFill/>
          </a:ln>
        </p:spPr>
        <p:txBody>
          <a:bodyPr lIns="0" tIns="0" rIns="0" bIns="0">
            <a:noAutofit/>
          </a:bodyPr>
          <a:lstStyle/>
          <a:p>
            <a:pPr algn="ctr">
              <a:lnSpc>
                <a:spcPct val="90000"/>
              </a:lnSpc>
              <a:spcBef>
                <a:spcPts val="700"/>
              </a:spcBef>
              <a:tabLst>
                <a:tab pos="0" algn="l"/>
              </a:tabLst>
            </a:pPr>
            <a:endParaRPr lang="fr-FR" sz="1800" b="0" strike="noStrike" spc="-1" dirty="0">
              <a:latin typeface="Arial"/>
            </a:endParaRPr>
          </a:p>
          <a:p>
            <a:pPr algn="ctr">
              <a:lnSpc>
                <a:spcPct val="90000"/>
              </a:lnSpc>
              <a:spcBef>
                <a:spcPts val="700"/>
              </a:spcBef>
              <a:tabLst>
                <a:tab pos="0" algn="l"/>
              </a:tabLst>
            </a:pPr>
            <a:r>
              <a:rPr lang="fr-FR" sz="1800" b="0" strike="noStrike" cap="small" spc="-1" dirty="0">
                <a:solidFill>
                  <a:srgbClr val="000000"/>
                </a:solidFill>
                <a:latin typeface="Arial"/>
                <a:ea typeface="Lucida Sans Unicode"/>
              </a:rPr>
              <a:t>Christelle DEBREE – Lycée POTHIER, ORLEANS</a:t>
            </a:r>
          </a:p>
          <a:p>
            <a:pPr algn="ctr">
              <a:lnSpc>
                <a:spcPct val="90000"/>
              </a:lnSpc>
              <a:spcBef>
                <a:spcPts val="700"/>
              </a:spcBef>
              <a:tabLst>
                <a:tab pos="0" algn="l"/>
              </a:tabLst>
            </a:pPr>
            <a:endParaRPr lang="fr-FR" sz="1200" cap="small" spc="-1" dirty="0">
              <a:solidFill>
                <a:srgbClr val="000000"/>
              </a:solidFill>
              <a:latin typeface="Arial"/>
            </a:endParaRPr>
          </a:p>
          <a:p>
            <a:pPr algn="ctr">
              <a:lnSpc>
                <a:spcPct val="90000"/>
              </a:lnSpc>
              <a:spcBef>
                <a:spcPts val="700"/>
              </a:spcBef>
              <a:tabLst>
                <a:tab pos="0" algn="l"/>
              </a:tabLst>
            </a:pPr>
            <a:r>
              <a:rPr lang="fr-FR" sz="1200" b="0" strike="noStrike" cap="small" spc="-1" dirty="0">
                <a:solidFill>
                  <a:srgbClr val="000000"/>
                </a:solidFill>
                <a:latin typeface="Arial"/>
              </a:rPr>
              <a:t>D’après une formation effectuée avec </a:t>
            </a:r>
            <a:r>
              <a:rPr lang="fr-FR" sz="1200" b="0" strike="noStrike" cap="small" spc="-1" dirty="0">
                <a:solidFill>
                  <a:srgbClr val="000000"/>
                </a:solidFill>
                <a:latin typeface="Arial"/>
                <a:ea typeface="Lucida Sans Unicode"/>
              </a:rPr>
              <a:t>Florence CHAZEIRAT – Lycée POTHIER, ORLEANS</a:t>
            </a:r>
            <a:endParaRPr lang="fr-FR" sz="1200" b="0" strike="noStrike" spc="-1" dirty="0">
              <a:latin typeface="Arial"/>
            </a:endParaRPr>
          </a:p>
          <a:p>
            <a:pPr algn="ctr">
              <a:lnSpc>
                <a:spcPct val="90000"/>
              </a:lnSpc>
              <a:spcBef>
                <a:spcPts val="700"/>
              </a:spcBef>
              <a:tabLst>
                <a:tab pos="0" algn="l"/>
              </a:tabLst>
            </a:pPr>
            <a:endParaRPr lang="fr-FR" sz="1800" b="0" strike="noStrike" spc="-1" dirty="0">
              <a:latin typeface="Arial"/>
            </a:endParaRPr>
          </a:p>
          <a:p>
            <a:pPr algn="ctr">
              <a:lnSpc>
                <a:spcPct val="90000"/>
              </a:lnSpc>
              <a:spcBef>
                <a:spcPts val="700"/>
              </a:spcBef>
              <a:tabLst>
                <a:tab pos="0" algn="l"/>
              </a:tabLst>
            </a:pPr>
            <a:endParaRPr lang="fr-FR" sz="1800" b="0" strike="noStrike" spc="-1" dirty="0">
              <a:latin typeface="Arial"/>
            </a:endParaRPr>
          </a:p>
        </p:txBody>
      </p:sp>
      <p:sp>
        <p:nvSpPr>
          <p:cNvPr id="3" name="ZoneTexte 2">
            <a:extLst>
              <a:ext uri="{FF2B5EF4-FFF2-40B4-BE49-F238E27FC236}">
                <a16:creationId xmlns:a16="http://schemas.microsoft.com/office/drawing/2014/main" id="{AC1435E6-BBC9-9790-AC2B-79736B4AD0F3}"/>
              </a:ext>
            </a:extLst>
          </p:cNvPr>
          <p:cNvSpPr txBox="1"/>
          <p:nvPr/>
        </p:nvSpPr>
        <p:spPr>
          <a:xfrm>
            <a:off x="673253" y="188640"/>
            <a:ext cx="7920880" cy="341632"/>
          </a:xfrm>
          <a:prstGeom prst="rect">
            <a:avLst/>
          </a:prstGeom>
          <a:noFill/>
        </p:spPr>
        <p:txBody>
          <a:bodyPr wrap="square" rtlCol="0">
            <a:spAutoFit/>
          </a:bodyPr>
          <a:lstStyle/>
          <a:p>
            <a:pPr algn="ctr">
              <a:lnSpc>
                <a:spcPct val="90000"/>
              </a:lnSpc>
              <a:spcBef>
                <a:spcPts val="700"/>
              </a:spcBef>
              <a:tabLst>
                <a:tab pos="0" algn="l"/>
              </a:tabLst>
            </a:pPr>
            <a:r>
              <a:rPr lang="fr-FR" sz="1800" b="0" strike="noStrike" spc="-1">
                <a:solidFill>
                  <a:srgbClr val="000000"/>
                </a:solidFill>
                <a:latin typeface="Arial"/>
                <a:ea typeface="Lucida Sans Unicode"/>
              </a:rPr>
              <a:t>Atelier UdPPC – Lycée Descartes - Tours – </a:t>
            </a:r>
            <a:r>
              <a:rPr lang="fr-FR" spc="-1">
                <a:solidFill>
                  <a:srgbClr val="000000"/>
                </a:solidFill>
                <a:latin typeface="Arial"/>
                <a:ea typeface="Lucida Sans Unicode"/>
              </a:rPr>
              <a:t>Mardi 7 juin </a:t>
            </a:r>
            <a:r>
              <a:rPr lang="fr-FR" sz="1800" b="0" strike="noStrike" spc="-1">
                <a:solidFill>
                  <a:srgbClr val="000000"/>
                </a:solidFill>
                <a:latin typeface="Arial"/>
                <a:ea typeface="Lucida Sans Unicode"/>
              </a:rPr>
              <a:t>2022</a:t>
            </a:r>
            <a:endParaRPr lang="fr-FR" sz="1800" b="0" strike="noStrike" spc="-1" dirty="0">
              <a:latin typeface="Arial"/>
            </a:endParaRPr>
          </a:p>
        </p:txBody>
      </p:sp>
      <p:pic>
        <p:nvPicPr>
          <p:cNvPr id="7" name="Image 6">
            <a:extLst>
              <a:ext uri="{FF2B5EF4-FFF2-40B4-BE49-F238E27FC236}">
                <a16:creationId xmlns:a16="http://schemas.microsoft.com/office/drawing/2014/main" id="{57DF14C8-C7E5-16A1-DD45-1AD9747B1242}"/>
              </a:ext>
            </a:extLst>
          </p:cNvPr>
          <p:cNvPicPr>
            <a:picLocks noChangeAspect="1"/>
          </p:cNvPicPr>
          <p:nvPr/>
        </p:nvPicPr>
        <p:blipFill>
          <a:blip r:embed="rId2"/>
          <a:stretch>
            <a:fillRect/>
          </a:stretch>
        </p:blipFill>
        <p:spPr>
          <a:xfrm>
            <a:off x="7768960" y="6172033"/>
            <a:ext cx="1375040" cy="679237"/>
          </a:xfrm>
          <a:prstGeom prst="rect">
            <a:avLst/>
          </a:prstGeom>
        </p:spPr>
      </p:pic>
      <p:sp>
        <p:nvSpPr>
          <p:cNvPr id="2" name="ZoneTexte 1">
            <a:extLst>
              <a:ext uri="{FF2B5EF4-FFF2-40B4-BE49-F238E27FC236}">
                <a16:creationId xmlns:a16="http://schemas.microsoft.com/office/drawing/2014/main" id="{A7236FEA-8C76-A0C4-3A2D-57A96085EB01}"/>
              </a:ext>
            </a:extLst>
          </p:cNvPr>
          <p:cNvSpPr txBox="1"/>
          <p:nvPr/>
        </p:nvSpPr>
        <p:spPr>
          <a:xfrm>
            <a:off x="1038555" y="6020273"/>
            <a:ext cx="6984776" cy="830997"/>
          </a:xfrm>
          <a:prstGeom prst="rect">
            <a:avLst/>
          </a:prstGeom>
          <a:noFill/>
        </p:spPr>
        <p:txBody>
          <a:bodyPr wrap="square" rtlCol="0">
            <a:spAutoFit/>
          </a:bodyPr>
          <a:lstStyle/>
          <a:p>
            <a:r>
              <a:rPr lang="fr-FR" sz="1200" dirty="0"/>
              <a:t>Diaporama inspiré de la conférence interactive sur les techniques d’art oratoire effectuée à Orléans le 11 janvier 2021de Paul </a:t>
            </a:r>
            <a:r>
              <a:rPr lang="fr-FR" sz="1200" dirty="0" err="1"/>
              <a:t>Vialard</a:t>
            </a:r>
            <a:r>
              <a:rPr lang="fr-FR" sz="1200" dirty="0"/>
              <a:t> et du livre Je réussis Mon Grand Oral du Bac . </a:t>
            </a:r>
            <a:r>
              <a:rPr lang="fr-FR" sz="1200" b="1" i="1" dirty="0"/>
              <a:t>Auteur: Cyril </a:t>
            </a:r>
            <a:r>
              <a:rPr lang="fr-FR" sz="1200" b="1" i="1" dirty="0" err="1"/>
              <a:t>Delhay</a:t>
            </a:r>
            <a:r>
              <a:rPr lang="fr-FR" sz="1200" b="1" i="1" dirty="0"/>
              <a:t> Professeur d’art oratoire à sciences Po et Paul </a:t>
            </a:r>
            <a:r>
              <a:rPr lang="fr-FR" sz="1200" b="1" i="1" dirty="0" err="1"/>
              <a:t>Vialard</a:t>
            </a:r>
            <a:r>
              <a:rPr lang="fr-FR" sz="1200" b="1" i="1" dirty="0"/>
              <a:t> Formateur à la prise de parole en public Pédagogue de la voix</a:t>
            </a:r>
            <a:r>
              <a:rPr lang="fr-FR" sz="1200"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Shape 1"/>
          <p:cNvSpPr txBox="1"/>
          <p:nvPr/>
        </p:nvSpPr>
        <p:spPr>
          <a:xfrm>
            <a:off x="289800" y="1412640"/>
            <a:ext cx="8422920" cy="1469520"/>
          </a:xfrm>
          <a:prstGeom prst="rect">
            <a:avLst/>
          </a:prstGeom>
          <a:noFill/>
          <a:ln w="0">
            <a:noFill/>
          </a:ln>
        </p:spPr>
        <p:txBody>
          <a:bodyPr lIns="0" tIns="0" rIns="0" bIns="0" anchor="ctr">
            <a:noAutofit/>
          </a:bodyPr>
          <a:lstStyle/>
          <a:p>
            <a:pPr algn="ctr">
              <a:lnSpc>
                <a:spcPct val="120000"/>
              </a:lnSpc>
            </a:pPr>
            <a:r>
              <a:rPr lang="fr-FR" sz="2800" b="1" strike="noStrike" spc="-1">
                <a:solidFill>
                  <a:srgbClr val="003399"/>
                </a:solidFill>
                <a:latin typeface="Arial"/>
                <a:ea typeface="Lucida Sans Unicode"/>
              </a:rPr>
              <a:t> </a:t>
            </a:r>
            <a:endParaRPr lang="en-GB" sz="2800" b="0" strike="noStrike" spc="-1">
              <a:solidFill>
                <a:srgbClr val="FFFFFF"/>
              </a:solidFill>
              <a:latin typeface="Times New Roman"/>
            </a:endParaRPr>
          </a:p>
        </p:txBody>
      </p:sp>
      <p:sp>
        <p:nvSpPr>
          <p:cNvPr id="104" name="TextShape 2"/>
          <p:cNvSpPr txBox="1"/>
          <p:nvPr/>
        </p:nvSpPr>
        <p:spPr>
          <a:xfrm>
            <a:off x="1835696" y="3654096"/>
            <a:ext cx="7180864" cy="1236600"/>
          </a:xfrm>
          <a:prstGeom prst="rect">
            <a:avLst/>
          </a:prstGeom>
          <a:noFill/>
          <a:ln w="0">
            <a:noFill/>
          </a:ln>
        </p:spPr>
        <p:txBody>
          <a:bodyPr lIns="0" tIns="0" rIns="0" bIns="0">
            <a:noAutofit/>
          </a:bodyPr>
          <a:lstStyle/>
          <a:p>
            <a:pPr algn="ctr">
              <a:lnSpc>
                <a:spcPct val="115000"/>
              </a:lnSpc>
              <a:spcBef>
                <a:spcPts val="700"/>
              </a:spcBef>
              <a:spcAft>
                <a:spcPts val="1001"/>
              </a:spcAft>
              <a:tabLst>
                <a:tab pos="0" algn="l"/>
              </a:tabLst>
            </a:pPr>
            <a:r>
              <a:rPr lang="fr-FR" sz="2800" b="1" strike="noStrike" spc="-1" dirty="0">
                <a:solidFill>
                  <a:srgbClr val="000000"/>
                </a:solidFill>
                <a:latin typeface="Arial"/>
                <a:ea typeface="Calibri"/>
              </a:rPr>
              <a:t>« L’orateur doit considérer trois choses : ce qu’il dit, dans quel ordre et de quelle façon il le dit »</a:t>
            </a:r>
            <a:endParaRPr lang="fr-FR" sz="2800" b="0" strike="noStrike" spc="-1" dirty="0">
              <a:latin typeface="Arial"/>
            </a:endParaRPr>
          </a:p>
          <a:p>
            <a:pPr algn="ctr">
              <a:lnSpc>
                <a:spcPct val="115000"/>
              </a:lnSpc>
              <a:spcBef>
                <a:spcPts val="700"/>
              </a:spcBef>
              <a:spcAft>
                <a:spcPts val="1001"/>
              </a:spcAft>
              <a:tabLst>
                <a:tab pos="0" algn="l"/>
              </a:tabLst>
            </a:pPr>
            <a:r>
              <a:rPr lang="fr-FR" sz="2800" b="1" strike="noStrike" spc="-1" dirty="0">
                <a:solidFill>
                  <a:srgbClr val="000000"/>
                </a:solidFill>
                <a:latin typeface="Arial"/>
                <a:ea typeface="Calibri"/>
              </a:rPr>
              <a:t>Cicéron, l’orateur</a:t>
            </a:r>
            <a:endParaRPr lang="fr-FR" sz="2800" b="0" strike="noStrike" spc="-1" dirty="0">
              <a:latin typeface="Arial"/>
            </a:endParaRPr>
          </a:p>
          <a:p>
            <a:pPr algn="ctr">
              <a:lnSpc>
                <a:spcPct val="90000"/>
              </a:lnSpc>
              <a:spcBef>
                <a:spcPts val="700"/>
              </a:spcBef>
              <a:tabLst>
                <a:tab pos="0" algn="l"/>
              </a:tabLst>
            </a:pPr>
            <a:endParaRPr lang="fr-FR" sz="2800" b="0" strike="noStrike" spc="-1" dirty="0">
              <a:latin typeface="Arial"/>
            </a:endParaRPr>
          </a:p>
        </p:txBody>
      </p:sp>
      <p:pic>
        <p:nvPicPr>
          <p:cNvPr id="106" name="Image 2"/>
          <p:cNvPicPr/>
          <p:nvPr/>
        </p:nvPicPr>
        <p:blipFill>
          <a:blip r:embed="rId2"/>
          <a:stretch/>
        </p:blipFill>
        <p:spPr>
          <a:xfrm>
            <a:off x="3779912" y="211008"/>
            <a:ext cx="3104640" cy="3057120"/>
          </a:xfrm>
          <a:prstGeom prst="rect">
            <a:avLst/>
          </a:prstGeom>
          <a:ln w="0">
            <a:noFill/>
          </a:ln>
        </p:spPr>
      </p:pic>
      <p:pic>
        <p:nvPicPr>
          <p:cNvPr id="7" name="Image 6">
            <a:extLst>
              <a:ext uri="{FF2B5EF4-FFF2-40B4-BE49-F238E27FC236}">
                <a16:creationId xmlns:a16="http://schemas.microsoft.com/office/drawing/2014/main" id="{231B8B72-9421-1235-2F7C-2003B7BB6EE1}"/>
              </a:ext>
            </a:extLst>
          </p:cNvPr>
          <p:cNvPicPr>
            <a:picLocks noChangeAspect="1"/>
          </p:cNvPicPr>
          <p:nvPr/>
        </p:nvPicPr>
        <p:blipFill>
          <a:blip r:embed="rId3"/>
          <a:stretch>
            <a:fillRect/>
          </a:stretch>
        </p:blipFill>
        <p:spPr>
          <a:xfrm>
            <a:off x="7768960" y="6172033"/>
            <a:ext cx="1375040" cy="6792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2451240" y="-12600"/>
            <a:ext cx="6446520" cy="799920"/>
          </a:xfrm>
          <a:prstGeom prst="rect">
            <a:avLst/>
          </a:prstGeom>
          <a:noFill/>
          <a:ln w="0">
            <a:noFill/>
          </a:ln>
        </p:spPr>
        <p:txBody>
          <a:bodyPr lIns="0" tIns="0" rIns="0" bIns="0" anchor="ctr">
            <a:noAutofit/>
          </a:bodyPr>
          <a:lstStyle/>
          <a:p>
            <a:endParaRPr lang="en-GB" sz="2800" b="0" strike="noStrike" spc="-1">
              <a:solidFill>
                <a:srgbClr val="FFFFFF"/>
              </a:solidFill>
              <a:latin typeface="Times New Roman"/>
            </a:endParaRPr>
          </a:p>
        </p:txBody>
      </p:sp>
      <p:sp>
        <p:nvSpPr>
          <p:cNvPr id="110" name="TextShape 2"/>
          <p:cNvSpPr txBox="1"/>
          <p:nvPr/>
        </p:nvSpPr>
        <p:spPr>
          <a:xfrm>
            <a:off x="516960" y="1552140"/>
            <a:ext cx="8110080" cy="4482720"/>
          </a:xfrm>
          <a:prstGeom prst="rect">
            <a:avLst/>
          </a:prstGeom>
          <a:noFill/>
          <a:ln w="0">
            <a:noFill/>
          </a:ln>
        </p:spPr>
        <p:txBody>
          <a:bodyPr lIns="0" tIns="0" rIns="0" bIns="0">
            <a:noAutofit/>
          </a:bodyPr>
          <a:lstStyle/>
          <a:p>
            <a:pPr algn="ctr">
              <a:lnSpc>
                <a:spcPct val="100000"/>
              </a:lnSpc>
              <a:spcBef>
                <a:spcPts val="700"/>
              </a:spcBef>
              <a:tabLst>
                <a:tab pos="0" algn="l"/>
              </a:tabLst>
            </a:pPr>
            <a:r>
              <a:rPr lang="fr-FR" sz="2400" b="0" strike="noStrike" spc="-1" dirty="0">
                <a:solidFill>
                  <a:srgbClr val="000000"/>
                </a:solidFill>
                <a:latin typeface="Times New Roman"/>
                <a:ea typeface="Times New Roman"/>
              </a:rPr>
              <a:t>Trois registres de la persuasion définis par </a:t>
            </a:r>
            <a:r>
              <a:rPr lang="fr-FR" sz="2400" b="1" u="sng" strike="noStrike" spc="-1" dirty="0">
                <a:solidFill>
                  <a:srgbClr val="000000"/>
                </a:solidFill>
                <a:uFillTx/>
                <a:latin typeface="Times New Roman"/>
                <a:ea typeface="Times New Roman"/>
              </a:rPr>
              <a:t>Aristote </a:t>
            </a:r>
            <a:endParaRPr lang="en-GB" sz="2400" b="0" strike="noStrike" spc="-1" dirty="0">
              <a:solidFill>
                <a:srgbClr val="000000"/>
              </a:solidFill>
              <a:latin typeface="Arial"/>
            </a:endParaRPr>
          </a:p>
          <a:p>
            <a:pPr>
              <a:lnSpc>
                <a:spcPct val="100000"/>
              </a:lnSpc>
              <a:spcBef>
                <a:spcPts val="700"/>
              </a:spcBef>
              <a:tabLst>
                <a:tab pos="0" algn="l"/>
              </a:tabLst>
            </a:pPr>
            <a:endParaRPr lang="en-GB" sz="1800" b="0" strike="noStrike" spc="-1" dirty="0">
              <a:solidFill>
                <a:srgbClr val="000000"/>
              </a:solidFill>
              <a:latin typeface="Arial"/>
            </a:endParaRPr>
          </a:p>
        </p:txBody>
      </p:sp>
      <p:pic>
        <p:nvPicPr>
          <p:cNvPr id="112" name="Image 7"/>
          <p:cNvPicPr/>
          <p:nvPr/>
        </p:nvPicPr>
        <p:blipFill>
          <a:blip r:embed="rId2"/>
          <a:stretch/>
        </p:blipFill>
        <p:spPr>
          <a:xfrm>
            <a:off x="3317400" y="2151720"/>
            <a:ext cx="2757960" cy="3388680"/>
          </a:xfrm>
          <a:prstGeom prst="rect">
            <a:avLst/>
          </a:prstGeom>
          <a:ln w="0">
            <a:noFill/>
          </a:ln>
        </p:spPr>
      </p:pic>
      <p:pic>
        <p:nvPicPr>
          <p:cNvPr id="7" name="Image 6">
            <a:extLst>
              <a:ext uri="{FF2B5EF4-FFF2-40B4-BE49-F238E27FC236}">
                <a16:creationId xmlns:a16="http://schemas.microsoft.com/office/drawing/2014/main" id="{60E50A91-404D-5164-FE67-D7AE7E30B1D9}"/>
              </a:ext>
            </a:extLst>
          </p:cNvPr>
          <p:cNvPicPr>
            <a:picLocks noChangeAspect="1"/>
          </p:cNvPicPr>
          <p:nvPr/>
        </p:nvPicPr>
        <p:blipFill>
          <a:blip r:embed="rId3"/>
          <a:stretch>
            <a:fillRect/>
          </a:stretch>
        </p:blipFill>
        <p:spPr>
          <a:xfrm>
            <a:off x="7768960" y="6172033"/>
            <a:ext cx="1375040" cy="679237"/>
          </a:xfrm>
          <a:prstGeom prst="rect">
            <a:avLst/>
          </a:prstGeom>
        </p:spPr>
      </p:pic>
      <p:sp>
        <p:nvSpPr>
          <p:cNvPr id="8" name="Titre 1">
            <a:extLst>
              <a:ext uri="{FF2B5EF4-FFF2-40B4-BE49-F238E27FC236}">
                <a16:creationId xmlns:a16="http://schemas.microsoft.com/office/drawing/2014/main" id="{F8202C72-2EA1-27AC-888B-ABDE730A9AA0}"/>
              </a:ext>
            </a:extLst>
          </p:cNvPr>
          <p:cNvSpPr txBox="1">
            <a:spLocks/>
          </p:cNvSpPr>
          <p:nvPr/>
        </p:nvSpPr>
        <p:spPr>
          <a:xfrm>
            <a:off x="2451100" y="-12700"/>
            <a:ext cx="6446838" cy="800100"/>
          </a:xfrm>
          <a:prstGeom prst="rect">
            <a:avLst/>
          </a:prstGeom>
        </p:spPr>
        <p:txBody>
          <a:bodyPr/>
          <a:lstStyle/>
          <a:p>
            <a:pPr algn="r"/>
            <a:r>
              <a:rPr lang="fr-FR" sz="2800" b="1" kern="0" dirty="0">
                <a:solidFill>
                  <a:srgbClr val="003399"/>
                </a:solidFill>
                <a:latin typeface="+mj-lt"/>
              </a:rPr>
              <a:t>Les registres de la persuasion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93960" y="-90000"/>
            <a:ext cx="8928720" cy="6857640"/>
          </a:xfrm>
          <a:prstGeom prst="roundRect">
            <a:avLst>
              <a:gd name="adj" fmla="val 16667"/>
            </a:avLst>
          </a:prstGeom>
          <a:solidFill>
            <a:schemeClr val="accent1">
              <a:lumMod val="75000"/>
            </a:schemeClr>
          </a:solidFill>
          <a:ln w="9525">
            <a:solidFill>
              <a:schemeClr val="tx1"/>
            </a:solidFill>
            <a:round/>
          </a:ln>
        </p:spPr>
        <p:style>
          <a:lnRef idx="0">
            <a:scrgbClr r="0" g="0" b="0"/>
          </a:lnRef>
          <a:fillRef idx="0">
            <a:scrgbClr r="0" g="0" b="0"/>
          </a:fillRef>
          <a:effectRef idx="0">
            <a:scrgbClr r="0" g="0" b="0"/>
          </a:effectRef>
          <a:fontRef idx="minor"/>
        </p:style>
      </p:sp>
      <p:sp>
        <p:nvSpPr>
          <p:cNvPr id="115" name="CustomShape 2"/>
          <p:cNvSpPr/>
          <p:nvPr/>
        </p:nvSpPr>
        <p:spPr>
          <a:xfrm>
            <a:off x="1634040" y="2562480"/>
            <a:ext cx="3744000" cy="3694680"/>
          </a:xfrm>
          <a:prstGeom prst="ellipse">
            <a:avLst/>
          </a:prstGeom>
          <a:noFill/>
          <a:ln w="57150">
            <a:solidFill>
              <a:srgbClr val="0000CC"/>
            </a:solidFill>
            <a:round/>
          </a:ln>
        </p:spPr>
        <p:style>
          <a:lnRef idx="0">
            <a:scrgbClr r="0" g="0" b="0"/>
          </a:lnRef>
          <a:fillRef idx="0">
            <a:scrgbClr r="0" g="0" b="0"/>
          </a:fillRef>
          <a:effectRef idx="0">
            <a:scrgbClr r="0" g="0" b="0"/>
          </a:effectRef>
          <a:fontRef idx="minor"/>
        </p:style>
      </p:sp>
      <p:sp>
        <p:nvSpPr>
          <p:cNvPr id="116" name="CustomShape 3"/>
          <p:cNvSpPr/>
          <p:nvPr/>
        </p:nvSpPr>
        <p:spPr>
          <a:xfrm>
            <a:off x="2724120" y="13680"/>
            <a:ext cx="3744000" cy="3686040"/>
          </a:xfrm>
          <a:prstGeom prst="ellipse">
            <a:avLst/>
          </a:prstGeom>
          <a:noFill/>
          <a:ln w="57150">
            <a:solidFill>
              <a:srgbClr val="0000CC"/>
            </a:solidFill>
            <a:round/>
          </a:ln>
        </p:spPr>
        <p:style>
          <a:lnRef idx="0">
            <a:scrgbClr r="0" g="0" b="0"/>
          </a:lnRef>
          <a:fillRef idx="0">
            <a:scrgbClr r="0" g="0" b="0"/>
          </a:fillRef>
          <a:effectRef idx="0">
            <a:scrgbClr r="0" g="0" b="0"/>
          </a:effectRef>
          <a:fontRef idx="minor"/>
        </p:style>
      </p:sp>
      <p:sp>
        <p:nvSpPr>
          <p:cNvPr id="117" name="CustomShape 4"/>
          <p:cNvSpPr/>
          <p:nvPr/>
        </p:nvSpPr>
        <p:spPr>
          <a:xfrm>
            <a:off x="2345760" y="2997000"/>
            <a:ext cx="102240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800" b="1" strike="noStrike" spc="-1">
                <a:solidFill>
                  <a:srgbClr val="000000"/>
                </a:solidFill>
                <a:latin typeface="Tempus Sans ITC"/>
                <a:ea typeface="Lucida Sans Unicode"/>
              </a:rPr>
              <a:t>Ethos</a:t>
            </a:r>
            <a:endParaRPr lang="fr-FR" sz="2800" b="0" strike="noStrike" spc="-1">
              <a:latin typeface="Arial"/>
            </a:endParaRPr>
          </a:p>
        </p:txBody>
      </p:sp>
      <p:sp>
        <p:nvSpPr>
          <p:cNvPr id="118" name="CustomShape 5"/>
          <p:cNvSpPr/>
          <p:nvPr/>
        </p:nvSpPr>
        <p:spPr>
          <a:xfrm>
            <a:off x="3861360" y="2606400"/>
            <a:ext cx="3744000" cy="3686040"/>
          </a:xfrm>
          <a:prstGeom prst="ellipse">
            <a:avLst/>
          </a:prstGeom>
          <a:noFill/>
          <a:ln w="57150">
            <a:solidFill>
              <a:srgbClr val="0000CC"/>
            </a:solidFill>
            <a:round/>
          </a:ln>
        </p:spPr>
        <p:style>
          <a:lnRef idx="0">
            <a:scrgbClr r="0" g="0" b="0"/>
          </a:lnRef>
          <a:fillRef idx="0">
            <a:scrgbClr r="0" g="0" b="0"/>
          </a:fillRef>
          <a:effectRef idx="0">
            <a:scrgbClr r="0" g="0" b="0"/>
          </a:effectRef>
          <a:fontRef idx="minor"/>
        </p:style>
      </p:sp>
      <p:sp>
        <p:nvSpPr>
          <p:cNvPr id="119" name="CustomShape 6"/>
          <p:cNvSpPr/>
          <p:nvPr/>
        </p:nvSpPr>
        <p:spPr>
          <a:xfrm>
            <a:off x="3740040" y="2992680"/>
            <a:ext cx="1775880" cy="516960"/>
          </a:xfrm>
          <a:prstGeom prst="rect">
            <a:avLst/>
          </a:prstGeom>
          <a:gradFill rotWithShape="0">
            <a:gsLst>
              <a:gs pos="0">
                <a:srgbClr val="11119A"/>
              </a:gs>
              <a:gs pos="100000">
                <a:srgbClr val="1717C7"/>
              </a:gs>
            </a:gsLst>
            <a:lin ang="16200000"/>
          </a:gradFill>
          <a:ln>
            <a:solidFill>
              <a:srgbClr val="2929B7"/>
            </a:solidFill>
            <a:round/>
          </a:ln>
          <a:effectLst>
            <a:outerShdw blurRad="40000" dist="23040" dir="5400000" rotWithShape="0">
              <a:srgbClr val="000000">
                <a:alpha val="35000"/>
              </a:srgbClr>
            </a:outerShdw>
          </a:effectLst>
        </p:spPr>
        <p:style>
          <a:lnRef idx="1">
            <a:schemeClr val="accent6"/>
          </a:lnRef>
          <a:fillRef idx="3">
            <a:schemeClr val="accent6"/>
          </a:fillRef>
          <a:effectRef idx="2">
            <a:schemeClr val="accent6"/>
          </a:effectRef>
          <a:fontRef idx="minor"/>
        </p:style>
        <p:txBody>
          <a:bodyPr lIns="90000" tIns="45000" rIns="90000" bIns="45000">
            <a:spAutoFit/>
          </a:bodyPr>
          <a:lstStyle/>
          <a:p>
            <a:pPr algn="ctr">
              <a:lnSpc>
                <a:spcPct val="100000"/>
              </a:lnSpc>
            </a:pPr>
            <a:r>
              <a:rPr lang="fr-FR" sz="2800" b="1" strike="noStrike" spc="49">
                <a:solidFill>
                  <a:srgbClr val="FEFEFD"/>
                </a:solidFill>
                <a:latin typeface="Arial"/>
                <a:ea typeface="Lucida Sans Unicode"/>
              </a:rPr>
              <a:t>Captiver</a:t>
            </a:r>
            <a:endParaRPr lang="fr-FR" sz="2800" b="0" strike="noStrike" spc="-1">
              <a:latin typeface="Arial"/>
            </a:endParaRPr>
          </a:p>
        </p:txBody>
      </p:sp>
      <p:sp>
        <p:nvSpPr>
          <p:cNvPr id="120" name="CustomShape 7"/>
          <p:cNvSpPr/>
          <p:nvPr/>
        </p:nvSpPr>
        <p:spPr>
          <a:xfrm>
            <a:off x="3936600" y="252720"/>
            <a:ext cx="131976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000000"/>
                </a:solidFill>
                <a:latin typeface="Tempus Sans ITC"/>
                <a:ea typeface="Lucida Sans Unicode"/>
              </a:rPr>
              <a:t>Logos</a:t>
            </a:r>
            <a:endParaRPr lang="fr-FR" sz="2800" b="0" strike="noStrike" spc="-1">
              <a:latin typeface="Arial"/>
            </a:endParaRPr>
          </a:p>
        </p:txBody>
      </p:sp>
      <p:sp>
        <p:nvSpPr>
          <p:cNvPr id="121" name="CustomShape 8"/>
          <p:cNvSpPr/>
          <p:nvPr/>
        </p:nvSpPr>
        <p:spPr>
          <a:xfrm>
            <a:off x="3082680" y="1466640"/>
            <a:ext cx="307656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800" b="0" strike="noStrike" spc="-1">
                <a:solidFill>
                  <a:srgbClr val="FF0000"/>
                </a:solidFill>
                <a:latin typeface="Comic Sans MS"/>
                <a:ea typeface="Lucida Sans Unicode"/>
              </a:rPr>
              <a:t>Logique, raison, rationalité</a:t>
            </a:r>
            <a:endParaRPr lang="fr-FR" sz="2800" b="0" strike="noStrike" spc="-1">
              <a:latin typeface="Arial"/>
            </a:endParaRPr>
          </a:p>
        </p:txBody>
      </p:sp>
      <p:sp>
        <p:nvSpPr>
          <p:cNvPr id="122" name="CustomShape 9"/>
          <p:cNvSpPr/>
          <p:nvPr/>
        </p:nvSpPr>
        <p:spPr>
          <a:xfrm>
            <a:off x="5994720" y="3266280"/>
            <a:ext cx="177588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000000"/>
                </a:solidFill>
                <a:latin typeface="Tempus Sans ITC"/>
                <a:ea typeface="Lucida Sans Unicode"/>
              </a:rPr>
              <a:t>Pathos</a:t>
            </a:r>
            <a:endParaRPr lang="fr-FR" sz="2800" b="0" strike="noStrike" spc="-1" dirty="0">
              <a:latin typeface="Arial"/>
            </a:endParaRPr>
          </a:p>
        </p:txBody>
      </p:sp>
      <p:sp>
        <p:nvSpPr>
          <p:cNvPr id="123" name="CustomShape 10"/>
          <p:cNvSpPr/>
          <p:nvPr/>
        </p:nvSpPr>
        <p:spPr>
          <a:xfrm>
            <a:off x="1634040" y="4664160"/>
            <a:ext cx="273600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800" b="0" strike="noStrike" spc="-1">
                <a:solidFill>
                  <a:srgbClr val="FF0000"/>
                </a:solidFill>
                <a:latin typeface="Comic Sans MS"/>
                <a:ea typeface="Lucida Sans Unicode"/>
              </a:rPr>
              <a:t>Ethique, valeurs, vérité</a:t>
            </a:r>
            <a:endParaRPr lang="fr-FR" sz="2800" b="0" strike="noStrike" spc="-1">
              <a:latin typeface="Arial"/>
            </a:endParaRPr>
          </a:p>
        </p:txBody>
      </p:sp>
      <p:sp>
        <p:nvSpPr>
          <p:cNvPr id="124" name="CustomShape 11"/>
          <p:cNvSpPr/>
          <p:nvPr/>
        </p:nvSpPr>
        <p:spPr>
          <a:xfrm>
            <a:off x="5160960" y="4753440"/>
            <a:ext cx="2161800" cy="13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800" b="0" strike="noStrike" spc="-1">
                <a:solidFill>
                  <a:srgbClr val="FF0000"/>
                </a:solidFill>
                <a:latin typeface="Comic Sans MS"/>
                <a:ea typeface="Lucida Sans Unicode"/>
              </a:rPr>
              <a:t>Emotions, imaginaire, sensation</a:t>
            </a:r>
            <a:endParaRPr lang="fr-FR" sz="2800" b="0" strike="noStrike" spc="-1">
              <a:latin typeface="Arial"/>
            </a:endParaRPr>
          </a:p>
        </p:txBody>
      </p:sp>
      <p:sp>
        <p:nvSpPr>
          <p:cNvPr id="125" name="CustomShape 12"/>
          <p:cNvSpPr/>
          <p:nvPr/>
        </p:nvSpPr>
        <p:spPr>
          <a:xfrm>
            <a:off x="3169080" y="868680"/>
            <a:ext cx="290304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FFFFFF"/>
                </a:solidFill>
                <a:latin typeface="Times New Roman"/>
                <a:ea typeface="Lucida Sans Unicode"/>
              </a:rPr>
              <a:t>Touchez la raison</a:t>
            </a:r>
            <a:endParaRPr lang="fr-FR" sz="2800" b="0" strike="noStrike" spc="-1">
              <a:latin typeface="Arial"/>
            </a:endParaRPr>
          </a:p>
        </p:txBody>
      </p:sp>
      <p:sp>
        <p:nvSpPr>
          <p:cNvPr id="126" name="CustomShape 13"/>
          <p:cNvSpPr/>
          <p:nvPr/>
        </p:nvSpPr>
        <p:spPr>
          <a:xfrm>
            <a:off x="5156280" y="4141080"/>
            <a:ext cx="338544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FFFFFF"/>
                </a:solidFill>
                <a:latin typeface="Times New Roman"/>
                <a:ea typeface="Lucida Sans Unicode"/>
              </a:rPr>
              <a:t>Touchez les affects</a:t>
            </a:r>
            <a:endParaRPr lang="fr-FR" sz="2800" b="0" strike="noStrike" spc="-1">
              <a:latin typeface="Arial"/>
            </a:endParaRPr>
          </a:p>
        </p:txBody>
      </p:sp>
      <p:sp>
        <p:nvSpPr>
          <p:cNvPr id="127" name="CustomShape 14"/>
          <p:cNvSpPr/>
          <p:nvPr/>
        </p:nvSpPr>
        <p:spPr>
          <a:xfrm>
            <a:off x="1919160" y="3765240"/>
            <a:ext cx="224136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FFFFFF"/>
                </a:solidFill>
                <a:latin typeface="Times New Roman"/>
                <a:ea typeface="Lucida Sans Unicode"/>
              </a:rPr>
              <a:t>Touchez les valeurs</a:t>
            </a:r>
            <a:endParaRPr lang="fr-FR" sz="2800" b="0" strike="noStrike" spc="-1">
              <a:latin typeface="Arial"/>
            </a:endParaRPr>
          </a:p>
        </p:txBody>
      </p:sp>
      <p:pic>
        <p:nvPicPr>
          <p:cNvPr id="128" name="Image 22"/>
          <p:cNvPicPr/>
          <p:nvPr/>
        </p:nvPicPr>
        <p:blipFill>
          <a:blip r:embed="rId2"/>
          <a:stretch/>
        </p:blipFill>
        <p:spPr>
          <a:xfrm>
            <a:off x="6194160" y="-90000"/>
            <a:ext cx="2761920" cy="2161800"/>
          </a:xfrm>
          <a:prstGeom prst="rect">
            <a:avLst/>
          </a:prstGeom>
          <a:ln w="0">
            <a:noFill/>
          </a:ln>
        </p:spPr>
      </p:pic>
      <p:pic>
        <p:nvPicPr>
          <p:cNvPr id="129" name="Image 24"/>
          <p:cNvPicPr/>
          <p:nvPr/>
        </p:nvPicPr>
        <p:blipFill>
          <a:blip r:embed="rId3"/>
          <a:stretch/>
        </p:blipFill>
        <p:spPr>
          <a:xfrm>
            <a:off x="6445800" y="3792780"/>
            <a:ext cx="2561760" cy="2323800"/>
          </a:xfrm>
          <a:prstGeom prst="rect">
            <a:avLst/>
          </a:prstGeom>
          <a:ln w="0">
            <a:noFill/>
          </a:ln>
        </p:spPr>
      </p:pic>
      <p:pic>
        <p:nvPicPr>
          <p:cNvPr id="130" name="Image 26"/>
          <p:cNvPicPr/>
          <p:nvPr/>
        </p:nvPicPr>
        <p:blipFill>
          <a:blip r:embed="rId4"/>
          <a:stretch/>
        </p:blipFill>
        <p:spPr>
          <a:xfrm>
            <a:off x="-93960" y="3338820"/>
            <a:ext cx="2342880" cy="2552400"/>
          </a:xfrm>
          <a:prstGeom prst="rect">
            <a:avLst/>
          </a:prstGeom>
          <a:ln w="0">
            <a:noFill/>
          </a:ln>
        </p:spPr>
      </p:pic>
      <p:pic>
        <p:nvPicPr>
          <p:cNvPr id="20" name="Image 19">
            <a:extLst>
              <a:ext uri="{FF2B5EF4-FFF2-40B4-BE49-F238E27FC236}">
                <a16:creationId xmlns:a16="http://schemas.microsoft.com/office/drawing/2014/main" id="{45058B14-4600-EFEA-A139-7AA3EDB92E8B}"/>
              </a:ext>
            </a:extLst>
          </p:cNvPr>
          <p:cNvPicPr>
            <a:picLocks noChangeAspect="1"/>
          </p:cNvPicPr>
          <p:nvPr/>
        </p:nvPicPr>
        <p:blipFill>
          <a:blip r:embed="rId5"/>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repl">
                                        <p:cTn id="43" dur="500" fill="hold"/>
                                        <p:tgtEl>
                                          <p:spTgt spid="128"/>
                                        </p:tgtEl>
                                        <p:attrNameLst>
                                          <p:attrName>ppt_x</p:attrName>
                                        </p:attrNameLst>
                                      </p:cBhvr>
                                      <p:tavLst>
                                        <p:tav tm="0">
                                          <p:val>
                                            <p:strVal val="#ppt_x"/>
                                          </p:val>
                                        </p:tav>
                                        <p:tav tm="100000">
                                          <p:val>
                                            <p:strVal val="#ppt_x"/>
                                          </p:val>
                                        </p:tav>
                                      </p:tavLst>
                                    </p:anim>
                                    <p:anim calcmode="lin" valueType="num">
                                      <p:cBhvr additive="repl">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0"/>
                                        </p:tgtEl>
                                        <p:attrNameLst>
                                          <p:attrName>style.visibility</p:attrName>
                                        </p:attrNameLst>
                                      </p:cBhvr>
                                      <p:to>
                                        <p:strVal val="visible"/>
                                      </p:to>
                                    </p:set>
                                    <p:anim calcmode="lin" valueType="num">
                                      <p:cBhvr additive="repl">
                                        <p:cTn id="49" dur="500" fill="hold"/>
                                        <p:tgtEl>
                                          <p:spTgt spid="130"/>
                                        </p:tgtEl>
                                        <p:attrNameLst>
                                          <p:attrName>ppt_x</p:attrName>
                                        </p:attrNameLst>
                                      </p:cBhvr>
                                      <p:tavLst>
                                        <p:tav tm="0">
                                          <p:val>
                                            <p:strVal val="#ppt_x"/>
                                          </p:val>
                                        </p:tav>
                                        <p:tav tm="100000">
                                          <p:val>
                                            <p:strVal val="#ppt_x"/>
                                          </p:val>
                                        </p:tav>
                                      </p:tavLst>
                                    </p:anim>
                                    <p:anim calcmode="lin" valueType="num">
                                      <p:cBhvr additive="repl">
                                        <p:cTn id="50"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9"/>
                                        </p:tgtEl>
                                        <p:attrNameLst>
                                          <p:attrName>style.visibility</p:attrName>
                                        </p:attrNameLst>
                                      </p:cBhvr>
                                      <p:to>
                                        <p:strVal val="visible"/>
                                      </p:to>
                                    </p:set>
                                    <p:anim calcmode="lin" valueType="num">
                                      <p:cBhvr additive="base">
                                        <p:cTn id="55" dur="500" fill="hold"/>
                                        <p:tgtEl>
                                          <p:spTgt spid="129"/>
                                        </p:tgtEl>
                                        <p:attrNameLst>
                                          <p:attrName>ppt_x</p:attrName>
                                        </p:attrNameLst>
                                      </p:cBhvr>
                                      <p:tavLst>
                                        <p:tav tm="0">
                                          <p:val>
                                            <p:strVal val="#ppt_x"/>
                                          </p:val>
                                        </p:tav>
                                        <p:tav tm="100000">
                                          <p:val>
                                            <p:strVal val="#ppt_x"/>
                                          </p:val>
                                        </p:tav>
                                      </p:tavLst>
                                    </p:anim>
                                    <p:anim calcmode="lin" valueType="num">
                                      <p:cBhvr additive="base">
                                        <p:cTn id="56"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Shape 2"/>
          <p:cNvSpPr txBox="1"/>
          <p:nvPr/>
        </p:nvSpPr>
        <p:spPr>
          <a:xfrm>
            <a:off x="1907704" y="1772816"/>
            <a:ext cx="7787208" cy="4482720"/>
          </a:xfrm>
          <a:prstGeom prst="rect">
            <a:avLst/>
          </a:prstGeom>
          <a:noFill/>
          <a:ln w="0">
            <a:noFill/>
          </a:ln>
        </p:spPr>
        <p:txBody>
          <a:bodyPr lIns="0" tIns="0" rIns="0" bIns="0">
            <a:noAutofit/>
          </a:bodyPr>
          <a:lstStyle/>
          <a:p>
            <a:pPr marL="1346400" lvl="2" indent="-324000">
              <a:spcBef>
                <a:spcPts val="1417"/>
              </a:spcBef>
              <a:buClr>
                <a:srgbClr val="000000"/>
              </a:buClr>
              <a:buSzPct val="45000"/>
              <a:buFont typeface="Wingdings" pitchFamily="2" charset="2"/>
              <a:buChar char="v"/>
            </a:pPr>
            <a:r>
              <a:rPr lang="en-GB" sz="2800" spc="-1" dirty="0">
                <a:solidFill>
                  <a:srgbClr val="000000"/>
                </a:solidFill>
                <a:latin typeface="Arial"/>
              </a:rPr>
              <a:t>La respiration et les silences</a:t>
            </a:r>
          </a:p>
          <a:p>
            <a:pPr marL="1346400" lvl="2" indent="-324000">
              <a:spcBef>
                <a:spcPts val="1417"/>
              </a:spcBef>
              <a:buClr>
                <a:srgbClr val="000000"/>
              </a:buClr>
              <a:buSzPct val="45000"/>
              <a:buFont typeface="Wingdings" pitchFamily="2" charset="2"/>
              <a:buChar char="v"/>
            </a:pPr>
            <a:r>
              <a:rPr lang="en-GB" sz="2800" spc="-1" dirty="0">
                <a:solidFill>
                  <a:srgbClr val="000000"/>
                </a:solidFill>
                <a:latin typeface="Arial"/>
              </a:rPr>
              <a:t>La posture </a:t>
            </a:r>
          </a:p>
          <a:p>
            <a:pPr marL="1346400" lvl="2" indent="-324000">
              <a:spcBef>
                <a:spcPts val="1417"/>
              </a:spcBef>
              <a:buClr>
                <a:srgbClr val="000000"/>
              </a:buClr>
              <a:buSzPct val="45000"/>
              <a:buFont typeface="Wingdings" pitchFamily="2" charset="2"/>
              <a:buChar char="v"/>
            </a:pPr>
            <a:r>
              <a:rPr lang="en-GB" sz="2800" spc="-1" dirty="0">
                <a:solidFill>
                  <a:srgbClr val="000000"/>
                </a:solidFill>
                <a:latin typeface="Arial"/>
              </a:rPr>
              <a:t>La </a:t>
            </a:r>
            <a:r>
              <a:rPr lang="en-GB" sz="2800" spc="-1" dirty="0" err="1">
                <a:solidFill>
                  <a:srgbClr val="000000"/>
                </a:solidFill>
                <a:latin typeface="Arial"/>
              </a:rPr>
              <a:t>gestuelle</a:t>
            </a:r>
            <a:endParaRPr lang="en-GB" sz="2800" spc="-1" dirty="0">
              <a:solidFill>
                <a:srgbClr val="000000"/>
              </a:solidFill>
              <a:latin typeface="Arial"/>
            </a:endParaRPr>
          </a:p>
          <a:p>
            <a:pPr marL="1346400" lvl="2" indent="-324000">
              <a:spcBef>
                <a:spcPts val="1417"/>
              </a:spcBef>
              <a:buClr>
                <a:srgbClr val="000000"/>
              </a:buClr>
              <a:buSzPct val="45000"/>
              <a:buFont typeface="Wingdings" pitchFamily="2" charset="2"/>
              <a:buChar char="v"/>
            </a:pPr>
            <a:r>
              <a:rPr lang="en-GB" sz="2800" spc="-1" dirty="0">
                <a:solidFill>
                  <a:srgbClr val="000000"/>
                </a:solidFill>
                <a:latin typeface="Arial"/>
              </a:rPr>
              <a:t>Le regard</a:t>
            </a:r>
          </a:p>
          <a:p>
            <a:pPr marL="1346400" lvl="2" indent="-324000">
              <a:spcBef>
                <a:spcPts val="1417"/>
              </a:spcBef>
              <a:buClr>
                <a:srgbClr val="000000"/>
              </a:buClr>
              <a:buSzPct val="45000"/>
              <a:buFont typeface="Wingdings" pitchFamily="2" charset="2"/>
              <a:buChar char="v"/>
            </a:pPr>
            <a:r>
              <a:rPr lang="en-GB" sz="2800" spc="-1" dirty="0">
                <a:solidFill>
                  <a:srgbClr val="000000"/>
                </a:solidFill>
                <a:latin typeface="Arial"/>
              </a:rPr>
              <a:t>La </a:t>
            </a:r>
            <a:r>
              <a:rPr lang="en-GB" sz="2800" spc="-1" dirty="0" err="1">
                <a:solidFill>
                  <a:srgbClr val="000000"/>
                </a:solidFill>
                <a:latin typeface="Arial"/>
              </a:rPr>
              <a:t>voix</a:t>
            </a:r>
            <a:endParaRPr lang="en-GB" sz="2800" spc="-1" dirty="0">
              <a:solidFill>
                <a:srgbClr val="000000"/>
              </a:solidFill>
              <a:latin typeface="Arial"/>
            </a:endParaRPr>
          </a:p>
          <a:p>
            <a:pPr marL="432000" indent="-324000">
              <a:spcBef>
                <a:spcPts val="1417"/>
              </a:spcBef>
              <a:buClr>
                <a:srgbClr val="000000"/>
              </a:buClr>
              <a:buSzPct val="45000"/>
              <a:buFont typeface="Wingdings" charset="2"/>
              <a:buChar char=""/>
            </a:pPr>
            <a:endParaRPr lang="en-GB" sz="2800" b="0" strike="noStrike" spc="-1" dirty="0">
              <a:solidFill>
                <a:srgbClr val="000000"/>
              </a:solidFill>
              <a:latin typeface="Arial"/>
            </a:endParaRPr>
          </a:p>
        </p:txBody>
      </p:sp>
      <p:pic>
        <p:nvPicPr>
          <p:cNvPr id="7" name="Image 6">
            <a:extLst>
              <a:ext uri="{FF2B5EF4-FFF2-40B4-BE49-F238E27FC236}">
                <a16:creationId xmlns:a16="http://schemas.microsoft.com/office/drawing/2014/main" id="{7E1E597F-5F49-9F3C-0006-0F74B5313AE1}"/>
              </a:ext>
            </a:extLst>
          </p:cNvPr>
          <p:cNvPicPr>
            <a:picLocks noChangeAspect="1"/>
          </p:cNvPicPr>
          <p:nvPr/>
        </p:nvPicPr>
        <p:blipFill>
          <a:blip r:embed="rId2"/>
          <a:stretch>
            <a:fillRect/>
          </a:stretch>
        </p:blipFill>
        <p:spPr>
          <a:xfrm>
            <a:off x="7768960" y="6172033"/>
            <a:ext cx="1375040" cy="679237"/>
          </a:xfrm>
          <a:prstGeom prst="rect">
            <a:avLst/>
          </a:prstGeom>
        </p:spPr>
      </p:pic>
      <p:sp>
        <p:nvSpPr>
          <p:cNvPr id="9" name="TextShape 1">
            <a:extLst>
              <a:ext uri="{FF2B5EF4-FFF2-40B4-BE49-F238E27FC236}">
                <a16:creationId xmlns:a16="http://schemas.microsoft.com/office/drawing/2014/main" id="{084AB907-6DC1-9AFE-444D-5A0114AFB315}"/>
              </a:ext>
            </a:extLst>
          </p:cNvPr>
          <p:cNvSpPr txBox="1"/>
          <p:nvPr/>
        </p:nvSpPr>
        <p:spPr>
          <a:xfrm>
            <a:off x="2411760" y="673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Les 5 piliers de la rhétorique</a:t>
            </a:r>
            <a:endParaRPr lang="en-GB" sz="2800" b="0" strike="noStrike" spc="-1" dirty="0">
              <a:solidFill>
                <a:srgbClr val="FFFFFF"/>
              </a:solidFill>
              <a:latin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extShape 1"/>
          <p:cNvSpPr txBox="1"/>
          <p:nvPr/>
        </p:nvSpPr>
        <p:spPr>
          <a:xfrm>
            <a:off x="6228184" y="-12600"/>
            <a:ext cx="2669576"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La respiration</a:t>
            </a:r>
            <a:endParaRPr lang="en-GB" sz="2800" b="0" strike="noStrike" spc="-1">
              <a:solidFill>
                <a:srgbClr val="FFFFFF"/>
              </a:solidFill>
              <a:latin typeface="Times New Roman"/>
            </a:endParaRPr>
          </a:p>
        </p:txBody>
      </p:sp>
      <p:sp>
        <p:nvSpPr>
          <p:cNvPr id="208" name="CustomShape 2"/>
          <p:cNvSpPr/>
          <p:nvPr/>
        </p:nvSpPr>
        <p:spPr>
          <a:xfrm>
            <a:off x="1842840" y="1859400"/>
            <a:ext cx="5457960" cy="310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6600" b="0" strike="noStrike" spc="-1" dirty="0">
                <a:solidFill>
                  <a:srgbClr val="000000"/>
                </a:solidFill>
                <a:latin typeface="Comic Sans MS"/>
                <a:ea typeface="Lucida Sans Unicode"/>
              </a:rPr>
              <a:t>Trois types de respirations</a:t>
            </a:r>
            <a:endParaRPr lang="fr-FR" sz="6600" b="0" strike="noStrike" spc="-1" dirty="0">
              <a:latin typeface="Arial"/>
            </a:endParaRPr>
          </a:p>
        </p:txBody>
      </p:sp>
      <p:pic>
        <p:nvPicPr>
          <p:cNvPr id="5" name="Image 4">
            <a:extLst>
              <a:ext uri="{FF2B5EF4-FFF2-40B4-BE49-F238E27FC236}">
                <a16:creationId xmlns:a16="http://schemas.microsoft.com/office/drawing/2014/main" id="{706108ED-68E5-4875-97B6-3135AF9CEC97}"/>
              </a:ext>
            </a:extLst>
          </p:cNvPr>
          <p:cNvPicPr>
            <a:picLocks noChangeAspect="1"/>
          </p:cNvPicPr>
          <p:nvPr/>
        </p:nvPicPr>
        <p:blipFill rotWithShape="1">
          <a:blip r:embed="rId2"/>
          <a:srcRect l="15351" t="41597" r="68112" b="31268"/>
          <a:stretch/>
        </p:blipFill>
        <p:spPr>
          <a:xfrm>
            <a:off x="323528" y="1556792"/>
            <a:ext cx="1199955" cy="1107016"/>
          </a:xfrm>
          <a:prstGeom prst="rect">
            <a:avLst/>
          </a:prstGeom>
        </p:spPr>
      </p:pic>
      <p:pic>
        <p:nvPicPr>
          <p:cNvPr id="7" name="Image 6">
            <a:extLst>
              <a:ext uri="{FF2B5EF4-FFF2-40B4-BE49-F238E27FC236}">
                <a16:creationId xmlns:a16="http://schemas.microsoft.com/office/drawing/2014/main" id="{04C8979B-E5CD-9EB5-161D-8636B1A9F4AF}"/>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61019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La respiration</a:t>
            </a:r>
            <a:endParaRPr lang="en-GB" sz="2800" b="0" strike="noStrike" spc="-1">
              <a:solidFill>
                <a:srgbClr val="FFFFFF"/>
              </a:solidFill>
              <a:latin typeface="Times New Roman"/>
            </a:endParaRPr>
          </a:p>
        </p:txBody>
      </p:sp>
      <p:pic>
        <p:nvPicPr>
          <p:cNvPr id="211" name="Image 4"/>
          <p:cNvPicPr/>
          <p:nvPr/>
        </p:nvPicPr>
        <p:blipFill>
          <a:blip r:embed="rId3"/>
          <a:stretch/>
        </p:blipFill>
        <p:spPr>
          <a:xfrm>
            <a:off x="0" y="1340640"/>
            <a:ext cx="3622680" cy="5209920"/>
          </a:xfrm>
          <a:prstGeom prst="rect">
            <a:avLst/>
          </a:prstGeom>
          <a:ln w="0">
            <a:noFill/>
          </a:ln>
        </p:spPr>
      </p:pic>
      <p:sp>
        <p:nvSpPr>
          <p:cNvPr id="212" name="CustomShape 2"/>
          <p:cNvSpPr/>
          <p:nvPr/>
        </p:nvSpPr>
        <p:spPr>
          <a:xfrm>
            <a:off x="3780000" y="1340640"/>
            <a:ext cx="511776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200" b="1" strike="noStrike" spc="-1">
                <a:solidFill>
                  <a:srgbClr val="0000CC"/>
                </a:solidFill>
                <a:latin typeface="Tahoma"/>
                <a:ea typeface="Lucida Sans Unicode"/>
              </a:rPr>
              <a:t>La respiration haute</a:t>
            </a:r>
            <a:endParaRPr lang="fr-FR" sz="3200" b="0" strike="noStrike" spc="-1">
              <a:latin typeface="Arial"/>
            </a:endParaRPr>
          </a:p>
        </p:txBody>
      </p:sp>
      <p:sp>
        <p:nvSpPr>
          <p:cNvPr id="213" name="CustomShape 3"/>
          <p:cNvSpPr/>
          <p:nvPr/>
        </p:nvSpPr>
        <p:spPr>
          <a:xfrm>
            <a:off x="3924000" y="2804040"/>
            <a:ext cx="504576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2800" b="0" strike="noStrike" spc="-1">
                <a:solidFill>
                  <a:srgbClr val="FF00FF"/>
                </a:solidFill>
                <a:latin typeface="Tahoma"/>
                <a:ea typeface="Lucida Sans Unicode"/>
              </a:rPr>
              <a:t>La respiration haute est à proscrire le jour de L oral.</a:t>
            </a:r>
            <a:endParaRPr lang="fr-FR" sz="2800" b="0" strike="noStrike" spc="-1">
              <a:latin typeface="Arial"/>
            </a:endParaRPr>
          </a:p>
        </p:txBody>
      </p:sp>
      <p:pic>
        <p:nvPicPr>
          <p:cNvPr id="7" name="Image 6">
            <a:extLst>
              <a:ext uri="{FF2B5EF4-FFF2-40B4-BE49-F238E27FC236}">
                <a16:creationId xmlns:a16="http://schemas.microsoft.com/office/drawing/2014/main" id="{8F769EBD-5820-4608-AB39-3EE516770061}"/>
              </a:ext>
            </a:extLst>
          </p:cNvPr>
          <p:cNvPicPr>
            <a:picLocks noChangeAspect="1"/>
          </p:cNvPicPr>
          <p:nvPr/>
        </p:nvPicPr>
        <p:blipFill rotWithShape="1">
          <a:blip r:embed="rId4"/>
          <a:srcRect l="15351" t="41597" r="68112" b="31268"/>
          <a:stretch/>
        </p:blipFill>
        <p:spPr>
          <a:xfrm>
            <a:off x="395536" y="0"/>
            <a:ext cx="867078" cy="799921"/>
          </a:xfrm>
          <a:prstGeom prst="rect">
            <a:avLst/>
          </a:prstGeom>
        </p:spPr>
      </p:pic>
      <p:pic>
        <p:nvPicPr>
          <p:cNvPr id="9" name="Image 8">
            <a:extLst>
              <a:ext uri="{FF2B5EF4-FFF2-40B4-BE49-F238E27FC236}">
                <a16:creationId xmlns:a16="http://schemas.microsoft.com/office/drawing/2014/main" id="{6ACBB8BB-9BBD-EF21-EF72-7EA8C0F572FA}"/>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834428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La respiration</a:t>
            </a:r>
            <a:endParaRPr lang="en-GB" sz="2800" b="0" strike="noStrike" spc="-1">
              <a:solidFill>
                <a:srgbClr val="FFFFFF"/>
              </a:solidFill>
              <a:latin typeface="Times New Roman"/>
            </a:endParaRPr>
          </a:p>
        </p:txBody>
      </p:sp>
      <p:pic>
        <p:nvPicPr>
          <p:cNvPr id="216" name="Image 4"/>
          <p:cNvPicPr/>
          <p:nvPr/>
        </p:nvPicPr>
        <p:blipFill>
          <a:blip r:embed="rId3"/>
          <a:stretch/>
        </p:blipFill>
        <p:spPr>
          <a:xfrm>
            <a:off x="0" y="1052640"/>
            <a:ext cx="4451040" cy="5209920"/>
          </a:xfrm>
          <a:prstGeom prst="rect">
            <a:avLst/>
          </a:prstGeom>
          <a:ln w="0">
            <a:noFill/>
          </a:ln>
        </p:spPr>
      </p:pic>
      <p:sp>
        <p:nvSpPr>
          <p:cNvPr id="217" name="CustomShape 2"/>
          <p:cNvSpPr/>
          <p:nvPr/>
        </p:nvSpPr>
        <p:spPr>
          <a:xfrm>
            <a:off x="4572000" y="1412640"/>
            <a:ext cx="410400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0000CC"/>
                </a:solidFill>
                <a:latin typeface="Comic Sans MS"/>
                <a:ea typeface="Lucida Sans Unicode"/>
              </a:rPr>
              <a:t>La respiration basse</a:t>
            </a:r>
            <a:endParaRPr lang="fr-FR" sz="2800" b="0" strike="noStrike" spc="-1">
              <a:latin typeface="Arial"/>
            </a:endParaRPr>
          </a:p>
          <a:p>
            <a:pPr>
              <a:lnSpc>
                <a:spcPct val="100000"/>
              </a:lnSpc>
            </a:pPr>
            <a:endParaRPr lang="fr-FR" sz="2800" b="0" strike="noStrike" spc="-1">
              <a:latin typeface="Arial"/>
            </a:endParaRPr>
          </a:p>
        </p:txBody>
      </p:sp>
      <p:sp>
        <p:nvSpPr>
          <p:cNvPr id="218" name="CustomShape 3"/>
          <p:cNvSpPr/>
          <p:nvPr/>
        </p:nvSpPr>
        <p:spPr>
          <a:xfrm>
            <a:off x="4574160" y="1973520"/>
            <a:ext cx="4101840" cy="179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2800" b="0" strike="noStrike" spc="-1">
                <a:solidFill>
                  <a:srgbClr val="000000"/>
                </a:solidFill>
                <a:latin typeface="Comic Sans MS"/>
                <a:ea typeface="Lucida Sans Unicode"/>
              </a:rPr>
              <a:t>Permet de sortir de l'automatisme de la respiration haute en situation de stress</a:t>
            </a:r>
            <a:endParaRPr lang="fr-FR" sz="2800" b="0" strike="noStrike" spc="-1">
              <a:latin typeface="Arial"/>
            </a:endParaRPr>
          </a:p>
        </p:txBody>
      </p:sp>
      <p:sp>
        <p:nvSpPr>
          <p:cNvPr id="219" name="CustomShape 4"/>
          <p:cNvSpPr/>
          <p:nvPr/>
        </p:nvSpPr>
        <p:spPr>
          <a:xfrm>
            <a:off x="4540680" y="3810240"/>
            <a:ext cx="646956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000000"/>
                </a:solidFill>
                <a:latin typeface="Comic Sans MS"/>
                <a:ea typeface="Lucida Sans Unicode"/>
              </a:rPr>
              <a:t>Permet de se relaxer</a:t>
            </a:r>
            <a:endParaRPr lang="fr-FR" sz="2800" b="0" strike="noStrike" spc="-1">
              <a:latin typeface="Arial"/>
            </a:endParaRPr>
          </a:p>
        </p:txBody>
      </p:sp>
      <p:sp>
        <p:nvSpPr>
          <p:cNvPr id="220" name="CustomShape 5"/>
          <p:cNvSpPr/>
          <p:nvPr/>
        </p:nvSpPr>
        <p:spPr>
          <a:xfrm>
            <a:off x="4603320" y="4331520"/>
            <a:ext cx="4073040" cy="13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2800" b="1" strike="noStrike" spc="-1">
                <a:solidFill>
                  <a:srgbClr val="FF00FF"/>
                </a:solidFill>
                <a:latin typeface="Comic Sans MS"/>
                <a:ea typeface="Lucida Sans Unicode"/>
              </a:rPr>
              <a:t>N'est pas une respiration adaptée à la parole</a:t>
            </a:r>
            <a:endParaRPr lang="fr-FR" sz="2800" b="0" strike="noStrike" spc="-1">
              <a:latin typeface="Arial"/>
            </a:endParaRPr>
          </a:p>
        </p:txBody>
      </p:sp>
      <p:pic>
        <p:nvPicPr>
          <p:cNvPr id="9" name="Image 8">
            <a:extLst>
              <a:ext uri="{FF2B5EF4-FFF2-40B4-BE49-F238E27FC236}">
                <a16:creationId xmlns:a16="http://schemas.microsoft.com/office/drawing/2014/main" id="{05A5F9BB-D825-446C-AA6C-2FECFFAC2721}"/>
              </a:ext>
            </a:extLst>
          </p:cNvPr>
          <p:cNvPicPr>
            <a:picLocks noChangeAspect="1"/>
          </p:cNvPicPr>
          <p:nvPr/>
        </p:nvPicPr>
        <p:blipFill rotWithShape="1">
          <a:blip r:embed="rId4"/>
          <a:srcRect l="15351" t="41597" r="68112" b="31268"/>
          <a:stretch/>
        </p:blipFill>
        <p:spPr>
          <a:xfrm>
            <a:off x="395536" y="6458"/>
            <a:ext cx="995352" cy="918260"/>
          </a:xfrm>
          <a:prstGeom prst="rect">
            <a:avLst/>
          </a:prstGeom>
        </p:spPr>
      </p:pic>
      <p:pic>
        <p:nvPicPr>
          <p:cNvPr id="11" name="Image 10">
            <a:extLst>
              <a:ext uri="{FF2B5EF4-FFF2-40B4-BE49-F238E27FC236}">
                <a16:creationId xmlns:a16="http://schemas.microsoft.com/office/drawing/2014/main" id="{B32B20C8-F7D3-C6D6-F102-BFE1DE78ABE4}"/>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0984950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wipe(down)">
                                      <p:cBhvr additive="repl">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wipe(down)">
                                      <p:cBhvr additive="repl">
                                        <p:cTn id="12" dur="5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wipe(down)">
                                      <p:cBhvr additive="repl">
                                        <p:cTn id="17"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La respiration</a:t>
            </a:r>
            <a:endParaRPr lang="en-GB" sz="2800" b="0" strike="noStrike" spc="-1">
              <a:solidFill>
                <a:srgbClr val="FFFFFF"/>
              </a:solidFill>
              <a:latin typeface="Times New Roman"/>
            </a:endParaRPr>
          </a:p>
        </p:txBody>
      </p:sp>
      <p:pic>
        <p:nvPicPr>
          <p:cNvPr id="223" name="Image 4"/>
          <p:cNvPicPr/>
          <p:nvPr/>
        </p:nvPicPr>
        <p:blipFill>
          <a:blip r:embed="rId3"/>
          <a:stretch/>
        </p:blipFill>
        <p:spPr>
          <a:xfrm>
            <a:off x="230400" y="1412640"/>
            <a:ext cx="3366360" cy="4968360"/>
          </a:xfrm>
          <a:prstGeom prst="rect">
            <a:avLst/>
          </a:prstGeom>
          <a:ln w="0">
            <a:noFill/>
          </a:ln>
        </p:spPr>
      </p:pic>
      <p:sp>
        <p:nvSpPr>
          <p:cNvPr id="224" name="CustomShape 2"/>
          <p:cNvSpPr/>
          <p:nvPr/>
        </p:nvSpPr>
        <p:spPr>
          <a:xfrm>
            <a:off x="3997080" y="4126320"/>
            <a:ext cx="4752000" cy="13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2800" b="1" strike="noStrike" spc="-1">
                <a:solidFill>
                  <a:srgbClr val="FF00FF"/>
                </a:solidFill>
                <a:latin typeface="Comic Sans MS"/>
                <a:ea typeface="Lucida Sans Unicode"/>
              </a:rPr>
              <a:t>Permet de trouver le meilleur appui en moi pour parler et gérer le stress </a:t>
            </a:r>
            <a:endParaRPr lang="fr-FR" sz="2800" b="0" strike="noStrike" spc="-1">
              <a:latin typeface="Arial"/>
            </a:endParaRPr>
          </a:p>
        </p:txBody>
      </p:sp>
      <p:sp>
        <p:nvSpPr>
          <p:cNvPr id="225" name="CustomShape 3"/>
          <p:cNvSpPr/>
          <p:nvPr/>
        </p:nvSpPr>
        <p:spPr>
          <a:xfrm>
            <a:off x="2447640" y="1320480"/>
            <a:ext cx="711792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3333CC"/>
                </a:solidFill>
                <a:latin typeface="Comic Sans MS"/>
                <a:ea typeface="Lucida Sans Unicode"/>
              </a:rPr>
              <a:t>La respiration costo-diaphragmatique</a:t>
            </a:r>
            <a:endParaRPr lang="fr-FR" sz="2800" b="0" strike="noStrike" spc="-1">
              <a:latin typeface="Arial"/>
            </a:endParaRPr>
          </a:p>
        </p:txBody>
      </p:sp>
      <p:sp>
        <p:nvSpPr>
          <p:cNvPr id="226" name="CustomShape 4"/>
          <p:cNvSpPr/>
          <p:nvPr/>
        </p:nvSpPr>
        <p:spPr>
          <a:xfrm>
            <a:off x="2915640" y="2004120"/>
            <a:ext cx="6228000" cy="13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000000"/>
                </a:solidFill>
                <a:latin typeface="Comic Sans MS"/>
                <a:ea typeface="Lucida Sans Unicode"/>
              </a:rPr>
              <a:t>Respiration costo-diaphragmatique: profonde, silencieuse, longue et</a:t>
            </a:r>
            <a:r>
              <a:rPr lang="fr-FR" sz="2800" b="1" strike="noStrike" spc="-1">
                <a:solidFill>
                  <a:srgbClr val="F17067"/>
                </a:solidFill>
                <a:latin typeface="Comic Sans MS"/>
                <a:ea typeface="Lucida Sans Unicode"/>
              </a:rPr>
              <a:t> </a:t>
            </a:r>
            <a:r>
              <a:rPr lang="fr-FR" sz="2800" b="1" strike="noStrike" spc="-1">
                <a:solidFill>
                  <a:srgbClr val="FF00FF"/>
                </a:solidFill>
                <a:latin typeface="Comic Sans MS"/>
                <a:ea typeface="Lucida Sans Unicode"/>
              </a:rPr>
              <a:t>adaptée à La parole</a:t>
            </a:r>
            <a:endParaRPr lang="fr-FR" sz="2800" b="0" strike="noStrike" spc="-1">
              <a:latin typeface="Arial"/>
            </a:endParaRPr>
          </a:p>
        </p:txBody>
      </p:sp>
      <p:sp>
        <p:nvSpPr>
          <p:cNvPr id="227" name="CustomShape 5"/>
          <p:cNvSpPr/>
          <p:nvPr/>
        </p:nvSpPr>
        <p:spPr>
          <a:xfrm>
            <a:off x="3048480" y="3462120"/>
            <a:ext cx="584928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000000"/>
                </a:solidFill>
                <a:latin typeface="Comic Sans MS"/>
                <a:ea typeface="Lucida Sans Unicode"/>
              </a:rPr>
              <a:t>Apporte le maximum d'oxygène</a:t>
            </a:r>
            <a:endParaRPr lang="fr-FR" sz="2800" b="0" strike="noStrike" spc="-1">
              <a:latin typeface="Arial"/>
            </a:endParaRPr>
          </a:p>
        </p:txBody>
      </p:sp>
      <p:pic>
        <p:nvPicPr>
          <p:cNvPr id="9" name="Image 8">
            <a:extLst>
              <a:ext uri="{FF2B5EF4-FFF2-40B4-BE49-F238E27FC236}">
                <a16:creationId xmlns:a16="http://schemas.microsoft.com/office/drawing/2014/main" id="{00079055-F498-49D5-BAFB-E00A40CE30F8}"/>
              </a:ext>
            </a:extLst>
          </p:cNvPr>
          <p:cNvPicPr>
            <a:picLocks noChangeAspect="1"/>
          </p:cNvPicPr>
          <p:nvPr/>
        </p:nvPicPr>
        <p:blipFill rotWithShape="1">
          <a:blip r:embed="rId4"/>
          <a:srcRect l="15351" t="41597" r="68112" b="31268"/>
          <a:stretch/>
        </p:blipFill>
        <p:spPr>
          <a:xfrm>
            <a:off x="395536" y="0"/>
            <a:ext cx="1022503" cy="943308"/>
          </a:xfrm>
          <a:prstGeom prst="rect">
            <a:avLst/>
          </a:prstGeom>
        </p:spPr>
      </p:pic>
      <p:pic>
        <p:nvPicPr>
          <p:cNvPr id="11" name="Image 10">
            <a:extLst>
              <a:ext uri="{FF2B5EF4-FFF2-40B4-BE49-F238E27FC236}">
                <a16:creationId xmlns:a16="http://schemas.microsoft.com/office/drawing/2014/main" id="{7E308D35-9118-9A61-8EBC-BBF22C04502D}"/>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60354106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wipe(down)">
                                      <p:cBhvr additive="repl">
                                        <p:cTn id="7" dur="5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7"/>
                                        </p:tgtEl>
                                        <p:attrNameLst>
                                          <p:attrName>style.visibility</p:attrName>
                                        </p:attrNameLst>
                                      </p:cBhvr>
                                      <p:to>
                                        <p:strVal val="visible"/>
                                      </p:to>
                                    </p:set>
                                    <p:animEffect transition="in" filter="wipe(down)">
                                      <p:cBhvr additive="repl">
                                        <p:cTn id="12" dur="500"/>
                                        <p:tgtEl>
                                          <p:spTgt spid="2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wipe(down)">
                                      <p:cBhvr additive="repl">
                                        <p:cTn id="1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extShape 1"/>
          <p:cNvSpPr txBox="1"/>
          <p:nvPr/>
        </p:nvSpPr>
        <p:spPr>
          <a:xfrm>
            <a:off x="6372200" y="-12600"/>
            <a:ext cx="252556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La respiration</a:t>
            </a:r>
            <a:endParaRPr lang="en-GB" sz="2800" b="0" strike="noStrike" spc="-1">
              <a:solidFill>
                <a:srgbClr val="FFFFFF"/>
              </a:solidFill>
              <a:latin typeface="Times New Roman"/>
            </a:endParaRPr>
          </a:p>
        </p:txBody>
      </p:sp>
      <p:sp>
        <p:nvSpPr>
          <p:cNvPr id="230" name="CustomShape 2"/>
          <p:cNvSpPr/>
          <p:nvPr/>
        </p:nvSpPr>
        <p:spPr>
          <a:xfrm>
            <a:off x="3564000" y="1628640"/>
            <a:ext cx="295200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3333CC"/>
                </a:solidFill>
                <a:latin typeface="Comic Sans MS"/>
                <a:ea typeface="Lucida Sans Unicode"/>
              </a:rPr>
              <a:t>Conclusion</a:t>
            </a:r>
            <a:endParaRPr lang="fr-FR" sz="2800" b="0" strike="noStrike" spc="-1">
              <a:latin typeface="Arial"/>
            </a:endParaRPr>
          </a:p>
        </p:txBody>
      </p:sp>
      <p:graphicFrame>
        <p:nvGraphicFramePr>
          <p:cNvPr id="231" name="Table 3"/>
          <p:cNvGraphicFramePr/>
          <p:nvPr>
            <p:extLst>
              <p:ext uri="{D42A27DB-BD31-4B8C-83A1-F6EECF244321}">
                <p14:modId xmlns:p14="http://schemas.microsoft.com/office/powerpoint/2010/main" val="4023923377"/>
              </p:ext>
            </p:extLst>
          </p:nvPr>
        </p:nvGraphicFramePr>
        <p:xfrm>
          <a:off x="107640" y="1397160"/>
          <a:ext cx="8784720" cy="3231360"/>
        </p:xfrm>
        <a:graphic>
          <a:graphicData uri="http://schemas.openxmlformats.org/drawingml/2006/table">
            <a:tbl>
              <a:tblPr/>
              <a:tblGrid>
                <a:gridCol w="4447080">
                  <a:extLst>
                    <a:ext uri="{9D8B030D-6E8A-4147-A177-3AD203B41FA5}">
                      <a16:colId xmlns:a16="http://schemas.microsoft.com/office/drawing/2014/main" val="20000"/>
                    </a:ext>
                  </a:extLst>
                </a:gridCol>
                <a:gridCol w="4337640">
                  <a:extLst>
                    <a:ext uri="{9D8B030D-6E8A-4147-A177-3AD203B41FA5}">
                      <a16:colId xmlns:a16="http://schemas.microsoft.com/office/drawing/2014/main" val="20001"/>
                    </a:ext>
                  </a:extLst>
                </a:gridCol>
              </a:tblGrid>
              <a:tr h="914760">
                <a:tc>
                  <a:txBody>
                    <a:bodyPr/>
                    <a:lstStyle/>
                    <a:p>
                      <a:pPr algn="ctr">
                        <a:lnSpc>
                          <a:spcPct val="100000"/>
                        </a:lnSpc>
                      </a:pPr>
                      <a:r>
                        <a:rPr lang="fr-FR" sz="1800" b="1" strike="noStrike" spc="-1">
                          <a:solidFill>
                            <a:srgbClr val="FFFFFF"/>
                          </a:solidFill>
                          <a:latin typeface="Arial"/>
                        </a:rPr>
                        <a:t>La respiration à éviter</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00CC99"/>
                    </a:solidFill>
                  </a:tcPr>
                </a:tc>
                <a:tc>
                  <a:txBody>
                    <a:bodyPr/>
                    <a:lstStyle/>
                    <a:p>
                      <a:pPr algn="ctr">
                        <a:lnSpc>
                          <a:spcPct val="100000"/>
                        </a:lnSpc>
                      </a:pPr>
                      <a:r>
                        <a:rPr lang="fr-FR" sz="1800" b="1" strike="noStrike" spc="-1" dirty="0">
                          <a:solidFill>
                            <a:srgbClr val="FF0000"/>
                          </a:solidFill>
                          <a:latin typeface="Arial"/>
                        </a:rPr>
                        <a:t>La respiration adaptée à la prise de parole</a:t>
                      </a:r>
                      <a:r>
                        <a:rPr lang="fr-FR" sz="1800" b="1" strike="noStrike" spc="-1" dirty="0">
                          <a:solidFill>
                            <a:srgbClr val="FFFFFF"/>
                          </a:solidFill>
                          <a:latin typeface="Arial"/>
                        </a:rPr>
                        <a:t>		</a:t>
                      </a:r>
                      <a:endParaRPr lang="fr-FR" sz="1800" b="0" strike="noStrike" spc="-1" dirty="0">
                        <a:latin typeface="Arial"/>
                      </a:endParaRPr>
                    </a:p>
                    <a:p>
                      <a:pPr>
                        <a:lnSpc>
                          <a:spcPct val="100000"/>
                        </a:lnSpc>
                      </a:pPr>
                      <a:endParaRPr lang="fr-FR" sz="18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00CC99"/>
                    </a:solidFill>
                  </a:tcPr>
                </a:tc>
                <a:extLst>
                  <a:ext uri="{0D108BD9-81ED-4DB2-BD59-A6C34878D82A}">
                    <a16:rowId xmlns:a16="http://schemas.microsoft.com/office/drawing/2014/main" val="10000"/>
                  </a:ext>
                </a:extLst>
              </a:tr>
              <a:tr h="1848240">
                <a:tc>
                  <a:txBody>
                    <a:bodyPr/>
                    <a:lstStyle/>
                    <a:p>
                      <a:pPr>
                        <a:lnSpc>
                          <a:spcPct val="100000"/>
                        </a:lnSpc>
                      </a:pPr>
                      <a:endParaRPr lang="fr-FR" sz="1800" b="0" strike="noStrike" spc="-1">
                        <a:latin typeface="Arial"/>
                      </a:endParaRPr>
                    </a:p>
                    <a:p>
                      <a:pPr>
                        <a:lnSpc>
                          <a:spcPct val="100000"/>
                        </a:lnSpc>
                      </a:pPr>
                      <a:endParaRPr lang="fr-FR" sz="1800" b="0" strike="noStrike" spc="-1">
                        <a:latin typeface="Arial"/>
                      </a:endParaRPr>
                    </a:p>
                    <a:p>
                      <a:pPr>
                        <a:lnSpc>
                          <a:spcPct val="100000"/>
                        </a:lnSpc>
                      </a:pPr>
                      <a:endParaRPr lang="fr-FR" sz="1800" b="0" strike="noStrike" spc="-1">
                        <a:latin typeface="Arial"/>
                      </a:endParaRPr>
                    </a:p>
                    <a:p>
                      <a:pPr>
                        <a:lnSpc>
                          <a:spcPct val="100000"/>
                        </a:lnSpc>
                      </a:pPr>
                      <a:endParaRPr lang="fr-FR" sz="1800" b="0" strike="noStrike" spc="-1">
                        <a:latin typeface="Arial"/>
                      </a:endParaRPr>
                    </a:p>
                    <a:p>
                      <a:pPr>
                        <a:lnSpc>
                          <a:spcPct val="100000"/>
                        </a:lnSpc>
                      </a:pPr>
                      <a:endParaRPr lang="fr-F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CDD"/>
                    </a:solidFill>
                  </a:tcPr>
                </a:tc>
                <a:tc>
                  <a:txBody>
                    <a:bodyPr/>
                    <a:lstStyle/>
                    <a:p>
                      <a:endParaRPr lang="fr-F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CDD"/>
                    </a:solidFill>
                  </a:tcPr>
                </a:tc>
                <a:extLst>
                  <a:ext uri="{0D108BD9-81ED-4DB2-BD59-A6C34878D82A}">
                    <a16:rowId xmlns:a16="http://schemas.microsoft.com/office/drawing/2014/main" val="10001"/>
                  </a:ext>
                </a:extLst>
              </a:tr>
              <a:tr h="468360">
                <a:tc>
                  <a:txBody>
                    <a:bodyPr/>
                    <a:lstStyle/>
                    <a:p>
                      <a:pPr>
                        <a:lnSpc>
                          <a:spcPct val="100000"/>
                        </a:lnSpc>
                      </a:pPr>
                      <a:r>
                        <a:rPr lang="fr-FR" sz="1800" b="1" strike="noStrike" spc="-1">
                          <a:solidFill>
                            <a:srgbClr val="000000"/>
                          </a:solidFill>
                          <a:latin typeface="Arial"/>
                        </a:rPr>
                        <a:t>La respiration haute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tc>
                  <a:txBody>
                    <a:bodyPr/>
                    <a:lstStyle/>
                    <a:p>
                      <a:pPr>
                        <a:lnSpc>
                          <a:spcPct val="100000"/>
                        </a:lnSpc>
                      </a:pPr>
                      <a:r>
                        <a:rPr lang="fr-FR" sz="1800" b="1" strike="noStrike" spc="-1" dirty="0">
                          <a:solidFill>
                            <a:srgbClr val="FF0000"/>
                          </a:solidFill>
                          <a:latin typeface="Arial"/>
                        </a:rPr>
                        <a:t>La respiration </a:t>
                      </a:r>
                      <a:r>
                        <a:rPr lang="fr-FR" sz="1800" b="1" strike="noStrike" spc="-1" dirty="0" err="1">
                          <a:solidFill>
                            <a:srgbClr val="FF0000"/>
                          </a:solidFill>
                          <a:latin typeface="Arial"/>
                        </a:rPr>
                        <a:t>costo</a:t>
                      </a:r>
                      <a:r>
                        <a:rPr lang="fr-FR" sz="1800" b="1" strike="noStrike" spc="-1" dirty="0">
                          <a:solidFill>
                            <a:srgbClr val="FF0000"/>
                          </a:solidFill>
                          <a:latin typeface="Arial"/>
                        </a:rPr>
                        <a:t>-diaphragmatique</a:t>
                      </a:r>
                      <a:endParaRPr lang="fr-FR"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extLst>
                  <a:ext uri="{0D108BD9-81ED-4DB2-BD59-A6C34878D82A}">
                    <a16:rowId xmlns:a16="http://schemas.microsoft.com/office/drawing/2014/main" val="10002"/>
                  </a:ext>
                </a:extLst>
              </a:tr>
            </a:tbl>
          </a:graphicData>
        </a:graphic>
      </p:graphicFrame>
      <p:pic>
        <p:nvPicPr>
          <p:cNvPr id="232" name="Image 11"/>
          <p:cNvPicPr/>
          <p:nvPr/>
        </p:nvPicPr>
        <p:blipFill>
          <a:blip r:embed="rId2"/>
          <a:stretch/>
        </p:blipFill>
        <p:spPr>
          <a:xfrm>
            <a:off x="574560" y="2404440"/>
            <a:ext cx="3752640" cy="1333080"/>
          </a:xfrm>
          <a:prstGeom prst="rect">
            <a:avLst/>
          </a:prstGeom>
          <a:ln w="0">
            <a:noFill/>
          </a:ln>
        </p:spPr>
      </p:pic>
      <p:pic>
        <p:nvPicPr>
          <p:cNvPr id="233" name="Image 13"/>
          <p:cNvPicPr/>
          <p:nvPr/>
        </p:nvPicPr>
        <p:blipFill>
          <a:blip r:embed="rId3"/>
          <a:stretch/>
        </p:blipFill>
        <p:spPr>
          <a:xfrm>
            <a:off x="5061600" y="2383920"/>
            <a:ext cx="3480120" cy="1333080"/>
          </a:xfrm>
          <a:prstGeom prst="rect">
            <a:avLst/>
          </a:prstGeom>
          <a:ln w="0">
            <a:noFill/>
          </a:ln>
        </p:spPr>
      </p:pic>
      <p:pic>
        <p:nvPicPr>
          <p:cNvPr id="9" name="Image 8">
            <a:extLst>
              <a:ext uri="{FF2B5EF4-FFF2-40B4-BE49-F238E27FC236}">
                <a16:creationId xmlns:a16="http://schemas.microsoft.com/office/drawing/2014/main" id="{35CC938C-A26F-43F5-8D4A-F947F1227A95}"/>
              </a:ext>
            </a:extLst>
          </p:cNvPr>
          <p:cNvPicPr>
            <a:picLocks noChangeAspect="1"/>
          </p:cNvPicPr>
          <p:nvPr/>
        </p:nvPicPr>
        <p:blipFill rotWithShape="1">
          <a:blip r:embed="rId4"/>
          <a:srcRect l="15351" t="41597" r="68112" b="31268"/>
          <a:stretch/>
        </p:blipFill>
        <p:spPr>
          <a:xfrm>
            <a:off x="395536" y="0"/>
            <a:ext cx="972160" cy="896864"/>
          </a:xfrm>
          <a:prstGeom prst="rect">
            <a:avLst/>
          </a:prstGeom>
        </p:spPr>
      </p:pic>
      <p:pic>
        <p:nvPicPr>
          <p:cNvPr id="11" name="Image 10">
            <a:extLst>
              <a:ext uri="{FF2B5EF4-FFF2-40B4-BE49-F238E27FC236}">
                <a16:creationId xmlns:a16="http://schemas.microsoft.com/office/drawing/2014/main" id="{47CE2080-9A9B-708D-C773-EB95D5844338}"/>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205430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La respiration = Un outil = Energie à ma voix</a:t>
            </a:r>
            <a:endParaRPr lang="en-GB" sz="2800" b="0" strike="noStrike" spc="-1">
              <a:solidFill>
                <a:srgbClr val="FFFFFF"/>
              </a:solidFill>
              <a:latin typeface="Times New Roman"/>
            </a:endParaRPr>
          </a:p>
        </p:txBody>
      </p:sp>
      <p:pic>
        <p:nvPicPr>
          <p:cNvPr id="236" name="Image 4"/>
          <p:cNvPicPr/>
          <p:nvPr/>
        </p:nvPicPr>
        <p:blipFill>
          <a:blip r:embed="rId3"/>
          <a:stretch/>
        </p:blipFill>
        <p:spPr>
          <a:xfrm>
            <a:off x="5604120" y="1355760"/>
            <a:ext cx="3528000" cy="3890880"/>
          </a:xfrm>
          <a:prstGeom prst="rect">
            <a:avLst/>
          </a:prstGeom>
          <a:ln w="0">
            <a:noFill/>
          </a:ln>
        </p:spPr>
      </p:pic>
      <p:sp>
        <p:nvSpPr>
          <p:cNvPr id="237" name="CustomShape 2"/>
          <p:cNvSpPr/>
          <p:nvPr/>
        </p:nvSpPr>
        <p:spPr>
          <a:xfrm>
            <a:off x="539552" y="1521116"/>
            <a:ext cx="5280560"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800" b="0" strike="noStrike" spc="-1" dirty="0">
                <a:solidFill>
                  <a:srgbClr val="000000"/>
                </a:solidFill>
                <a:latin typeface="Comic Sans MS"/>
                <a:ea typeface="Lucida Sans Unicode"/>
              </a:rPr>
              <a:t>L'air est le carburant de la voix. </a:t>
            </a:r>
            <a:endParaRPr lang="fr-FR" sz="2800" b="0" strike="noStrike" spc="-1" dirty="0">
              <a:latin typeface="Arial"/>
            </a:endParaRPr>
          </a:p>
        </p:txBody>
      </p:sp>
      <p:sp>
        <p:nvSpPr>
          <p:cNvPr id="238" name="CustomShape 3"/>
          <p:cNvSpPr/>
          <p:nvPr/>
        </p:nvSpPr>
        <p:spPr>
          <a:xfrm>
            <a:off x="1264330" y="3969673"/>
            <a:ext cx="457200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800" b="0" strike="noStrike" spc="-1" dirty="0">
                <a:solidFill>
                  <a:srgbClr val="FF00FF"/>
                </a:solidFill>
                <a:latin typeface="Comic Sans MS"/>
                <a:ea typeface="Lucida Sans Unicode"/>
              </a:rPr>
              <a:t>Permet de trouver la juste compression du souffle pour poser ma voix </a:t>
            </a:r>
            <a:endParaRPr lang="fr-FR" sz="2800" b="0" strike="noStrike" spc="-1" dirty="0">
              <a:latin typeface="Arial"/>
            </a:endParaRPr>
          </a:p>
        </p:txBody>
      </p:sp>
      <p:pic>
        <p:nvPicPr>
          <p:cNvPr id="7" name="Image 6">
            <a:extLst>
              <a:ext uri="{FF2B5EF4-FFF2-40B4-BE49-F238E27FC236}">
                <a16:creationId xmlns:a16="http://schemas.microsoft.com/office/drawing/2014/main" id="{35505943-5822-4A00-9239-5EA8C6542586}"/>
              </a:ext>
            </a:extLst>
          </p:cNvPr>
          <p:cNvPicPr>
            <a:picLocks noChangeAspect="1"/>
          </p:cNvPicPr>
          <p:nvPr/>
        </p:nvPicPr>
        <p:blipFill rotWithShape="1">
          <a:blip r:embed="rId4"/>
          <a:srcRect l="15351" t="41597" r="68112" b="31268"/>
          <a:stretch/>
        </p:blipFill>
        <p:spPr>
          <a:xfrm>
            <a:off x="395536" y="-24359"/>
            <a:ext cx="1008112" cy="930032"/>
          </a:xfrm>
          <a:prstGeom prst="rect">
            <a:avLst/>
          </a:prstGeom>
        </p:spPr>
      </p:pic>
      <p:pic>
        <p:nvPicPr>
          <p:cNvPr id="9" name="Image 8">
            <a:extLst>
              <a:ext uri="{FF2B5EF4-FFF2-40B4-BE49-F238E27FC236}">
                <a16:creationId xmlns:a16="http://schemas.microsoft.com/office/drawing/2014/main" id="{DED5B452-4293-E217-D640-231E17AAD458}"/>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3931827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barn(inVertical)">
                                      <p:cBhvr additive="repl">
                                        <p:cTn id="7" dur="5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barn(inVertical)">
                                      <p:cBhvr additive="repl">
                                        <p:cTn id="12"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4AFE5C-4899-7A60-9743-88421B32E144}"/>
              </a:ext>
            </a:extLst>
          </p:cNvPr>
          <p:cNvSpPr txBox="1"/>
          <p:nvPr/>
        </p:nvSpPr>
        <p:spPr>
          <a:xfrm>
            <a:off x="899592" y="1096209"/>
            <a:ext cx="8450533" cy="2431435"/>
          </a:xfrm>
          <a:prstGeom prst="rect">
            <a:avLst/>
          </a:prstGeom>
          <a:noFill/>
        </p:spPr>
        <p:txBody>
          <a:bodyPr wrap="square" rtlCol="0">
            <a:spAutoFit/>
          </a:bodyPr>
          <a:lstStyle/>
          <a:p>
            <a:pPr algn="ctr"/>
            <a:r>
              <a:rPr lang="fr-FR" sz="2800" b="1" i="0" dirty="0">
                <a:solidFill>
                  <a:schemeClr val="accent1"/>
                </a:solidFill>
                <a:effectLst/>
                <a:latin typeface="Arial" panose="020B0604020202020204" pitchFamily="34" charset="0"/>
              </a:rPr>
              <a:t>Deuxième partie:  </a:t>
            </a:r>
          </a:p>
          <a:p>
            <a:pPr algn="ctr"/>
            <a:endParaRPr lang="fr-FR" sz="2800" b="1" dirty="0">
              <a:solidFill>
                <a:schemeClr val="accent1"/>
              </a:solidFill>
              <a:latin typeface="Arial" panose="020B0604020202020204" pitchFamily="34" charset="0"/>
            </a:endParaRPr>
          </a:p>
          <a:p>
            <a:pPr algn="ctr"/>
            <a:r>
              <a:rPr lang="fr-FR" sz="3200" b="1" i="0" dirty="0">
                <a:solidFill>
                  <a:schemeClr val="accent1"/>
                </a:solidFill>
                <a:effectLst/>
                <a:latin typeface="Arial" panose="020B0604020202020204" pitchFamily="34" charset="0"/>
              </a:rPr>
              <a:t>Témoignages concernant l’opération: « Etonnante Chimie pour un oral percutant »</a:t>
            </a:r>
            <a:endParaRPr lang="fr-FR" sz="3200" dirty="0">
              <a:solidFill>
                <a:schemeClr val="accent1"/>
              </a:solidFill>
            </a:endParaRPr>
          </a:p>
        </p:txBody>
      </p:sp>
      <p:sp>
        <p:nvSpPr>
          <p:cNvPr id="3" name="ZoneTexte 2">
            <a:extLst>
              <a:ext uri="{FF2B5EF4-FFF2-40B4-BE49-F238E27FC236}">
                <a16:creationId xmlns:a16="http://schemas.microsoft.com/office/drawing/2014/main" id="{AC1435E6-BBC9-9790-AC2B-79736B4AD0F3}"/>
              </a:ext>
            </a:extLst>
          </p:cNvPr>
          <p:cNvSpPr txBox="1"/>
          <p:nvPr/>
        </p:nvSpPr>
        <p:spPr>
          <a:xfrm>
            <a:off x="673253" y="188640"/>
            <a:ext cx="7920880" cy="341632"/>
          </a:xfrm>
          <a:prstGeom prst="rect">
            <a:avLst/>
          </a:prstGeom>
          <a:noFill/>
        </p:spPr>
        <p:txBody>
          <a:bodyPr wrap="square" rtlCol="0">
            <a:spAutoFit/>
          </a:bodyPr>
          <a:lstStyle/>
          <a:p>
            <a:pPr algn="ctr">
              <a:lnSpc>
                <a:spcPct val="90000"/>
              </a:lnSpc>
              <a:spcBef>
                <a:spcPts val="700"/>
              </a:spcBef>
              <a:tabLst>
                <a:tab pos="0" algn="l"/>
              </a:tabLst>
            </a:pPr>
            <a:r>
              <a:rPr lang="fr-FR" sz="1800" b="0" strike="noStrike" spc="-1">
                <a:solidFill>
                  <a:srgbClr val="000000"/>
                </a:solidFill>
                <a:latin typeface="Arial"/>
                <a:ea typeface="Lucida Sans Unicode"/>
              </a:rPr>
              <a:t>Atelier UdPPC – Lycée Descartes - Tours – </a:t>
            </a:r>
            <a:r>
              <a:rPr lang="fr-FR" spc="-1">
                <a:solidFill>
                  <a:srgbClr val="000000"/>
                </a:solidFill>
                <a:latin typeface="Arial"/>
                <a:ea typeface="Lucida Sans Unicode"/>
              </a:rPr>
              <a:t>Mardi 7 juin </a:t>
            </a:r>
            <a:r>
              <a:rPr lang="fr-FR" sz="1800" b="0" strike="noStrike" spc="-1">
                <a:solidFill>
                  <a:srgbClr val="000000"/>
                </a:solidFill>
                <a:latin typeface="Arial"/>
                <a:ea typeface="Lucida Sans Unicode"/>
              </a:rPr>
              <a:t>2022</a:t>
            </a:r>
            <a:endParaRPr lang="fr-FR" sz="1800" b="0" strike="noStrike" spc="-1" dirty="0">
              <a:latin typeface="Arial"/>
            </a:endParaRPr>
          </a:p>
        </p:txBody>
      </p:sp>
      <p:sp>
        <p:nvSpPr>
          <p:cNvPr id="4" name="ZoneTexte 3">
            <a:extLst>
              <a:ext uri="{FF2B5EF4-FFF2-40B4-BE49-F238E27FC236}">
                <a16:creationId xmlns:a16="http://schemas.microsoft.com/office/drawing/2014/main" id="{FB0D0F4A-6E75-3F91-618F-277E9ED0BDF6}"/>
              </a:ext>
            </a:extLst>
          </p:cNvPr>
          <p:cNvSpPr txBox="1"/>
          <p:nvPr/>
        </p:nvSpPr>
        <p:spPr>
          <a:xfrm>
            <a:off x="906194" y="4561462"/>
            <a:ext cx="8329723" cy="1477328"/>
          </a:xfrm>
          <a:prstGeom prst="rect">
            <a:avLst/>
          </a:prstGeom>
          <a:noFill/>
        </p:spPr>
        <p:txBody>
          <a:bodyPr wrap="square" rtlCol="0">
            <a:spAutoFit/>
          </a:bodyPr>
          <a:lstStyle/>
          <a:p>
            <a:pPr algn="ctr"/>
            <a:r>
              <a:rPr lang="fr-FR" cap="small" spc="-1" dirty="0">
                <a:solidFill>
                  <a:srgbClr val="000000"/>
                </a:solidFill>
                <a:latin typeface="Arial"/>
                <a:ea typeface="Lucida Sans Unicode"/>
              </a:rPr>
              <a:t>Marie-Pierre BELZANNE - Lycée VAUCANSON, TOURS</a:t>
            </a:r>
          </a:p>
          <a:p>
            <a:pPr algn="ctr"/>
            <a:endParaRPr lang="fr-FR" cap="small" spc="-1" dirty="0">
              <a:solidFill>
                <a:srgbClr val="000000"/>
              </a:solidFill>
              <a:latin typeface="Arial"/>
              <a:ea typeface="Lucida Sans Unicode"/>
            </a:endParaRPr>
          </a:p>
          <a:p>
            <a:pPr algn="ctr"/>
            <a:r>
              <a:rPr lang="fr-FR" sz="1800" b="0" strike="noStrike" cap="small" spc="-1" dirty="0">
                <a:solidFill>
                  <a:srgbClr val="000000"/>
                </a:solidFill>
                <a:latin typeface="Arial"/>
                <a:ea typeface="Lucida Sans Unicode"/>
              </a:rPr>
              <a:t>Agnès et Julien ROUZAIRE - Lycée PIERRE ET MARIE CURIE, CHATEAUROUX</a:t>
            </a:r>
          </a:p>
          <a:p>
            <a:pPr algn="ctr"/>
            <a:endParaRPr lang="fr-FR" sz="1800" b="0" strike="noStrike" cap="small" spc="-1" dirty="0">
              <a:solidFill>
                <a:srgbClr val="000000"/>
              </a:solidFill>
              <a:latin typeface="Arial"/>
              <a:ea typeface="Lucida Sans Unicode"/>
            </a:endParaRPr>
          </a:p>
        </p:txBody>
      </p:sp>
      <p:pic>
        <p:nvPicPr>
          <p:cNvPr id="7" name="Image 6">
            <a:extLst>
              <a:ext uri="{FF2B5EF4-FFF2-40B4-BE49-F238E27FC236}">
                <a16:creationId xmlns:a16="http://schemas.microsoft.com/office/drawing/2014/main" id="{57DF14C8-C7E5-16A1-DD45-1AD9747B1242}"/>
              </a:ext>
            </a:extLst>
          </p:cNvPr>
          <p:cNvPicPr>
            <a:picLocks noChangeAspect="1"/>
          </p:cNvPicPr>
          <p:nvPr/>
        </p:nvPicPr>
        <p:blipFill>
          <a:blip r:embed="rId2"/>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09266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La respiration = nourrit ma relation avec le jury</a:t>
            </a:r>
            <a:endParaRPr lang="en-GB" sz="2800" b="0" strike="noStrike" spc="-1">
              <a:solidFill>
                <a:srgbClr val="FFFFFF"/>
              </a:solidFill>
              <a:latin typeface="Times New Roman"/>
            </a:endParaRPr>
          </a:p>
        </p:txBody>
      </p:sp>
      <p:sp>
        <p:nvSpPr>
          <p:cNvPr id="241" name="CustomShape 2"/>
          <p:cNvSpPr/>
          <p:nvPr/>
        </p:nvSpPr>
        <p:spPr>
          <a:xfrm>
            <a:off x="1691680" y="1772816"/>
            <a:ext cx="7344704"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57200" indent="-456840" algn="just">
              <a:lnSpc>
                <a:spcPct val="100000"/>
              </a:lnSpc>
              <a:buClr>
                <a:srgbClr val="FF00FF"/>
              </a:buClr>
              <a:buFont typeface="Arial"/>
              <a:buChar char="•"/>
            </a:pPr>
            <a:r>
              <a:rPr lang="fr-FR" sz="2800" strike="noStrike" spc="-1" dirty="0">
                <a:solidFill>
                  <a:srgbClr val="FF00FF"/>
                </a:solidFill>
                <a:latin typeface="Comic Sans MS"/>
                <a:ea typeface="Lucida Sans Unicode"/>
              </a:rPr>
              <a:t>Plus la respiration est profonde et fine,</a:t>
            </a:r>
          </a:p>
          <a:p>
            <a:pPr marL="360" algn="just">
              <a:lnSpc>
                <a:spcPct val="100000"/>
              </a:lnSpc>
              <a:buClr>
                <a:srgbClr val="FF00FF"/>
              </a:buClr>
            </a:pPr>
            <a:r>
              <a:rPr lang="fr-FR" sz="2800" strike="noStrike" spc="-1" dirty="0">
                <a:solidFill>
                  <a:srgbClr val="FF00FF"/>
                </a:solidFill>
                <a:latin typeface="Comic Sans MS"/>
                <a:ea typeface="Lucida Sans Unicode"/>
              </a:rPr>
              <a:t> </a:t>
            </a:r>
            <a:endParaRPr lang="fr-FR" sz="2800" strike="noStrike" spc="-1" dirty="0">
              <a:latin typeface="Arial"/>
            </a:endParaRPr>
          </a:p>
          <a:p>
            <a:pPr marL="457200" indent="-456840" algn="just">
              <a:lnSpc>
                <a:spcPct val="100000"/>
              </a:lnSpc>
              <a:buClr>
                <a:srgbClr val="FF00FF"/>
              </a:buClr>
              <a:buFont typeface="Arial"/>
              <a:buChar char="•"/>
            </a:pPr>
            <a:r>
              <a:rPr lang="fr-FR" sz="2800" strike="noStrike" spc="-1" dirty="0">
                <a:solidFill>
                  <a:srgbClr val="FF00FF"/>
                </a:solidFill>
                <a:latin typeface="Comic Sans MS"/>
                <a:ea typeface="Lucida Sans Unicode"/>
              </a:rPr>
              <a:t>Plus elle me rend disponible pour le jury et capable d'assumer des silences, de mieux rebondir ou de gérer un trou de mémoire</a:t>
            </a:r>
            <a:endParaRPr lang="fr-FR" sz="2800" strike="noStrike" spc="-1" dirty="0">
              <a:latin typeface="Arial"/>
            </a:endParaRPr>
          </a:p>
        </p:txBody>
      </p:sp>
      <p:pic>
        <p:nvPicPr>
          <p:cNvPr id="5" name="Image 4">
            <a:extLst>
              <a:ext uri="{FF2B5EF4-FFF2-40B4-BE49-F238E27FC236}">
                <a16:creationId xmlns:a16="http://schemas.microsoft.com/office/drawing/2014/main" id="{EF91EA3A-66A1-4DFA-B148-F1E20DEA1A7D}"/>
              </a:ext>
            </a:extLst>
          </p:cNvPr>
          <p:cNvPicPr>
            <a:picLocks noChangeAspect="1"/>
          </p:cNvPicPr>
          <p:nvPr/>
        </p:nvPicPr>
        <p:blipFill rotWithShape="1">
          <a:blip r:embed="rId3"/>
          <a:srcRect l="15351" t="41597" r="68112" b="31268"/>
          <a:stretch/>
        </p:blipFill>
        <p:spPr>
          <a:xfrm>
            <a:off x="1691680" y="-12600"/>
            <a:ext cx="1199955" cy="1107016"/>
          </a:xfrm>
          <a:prstGeom prst="rect">
            <a:avLst/>
          </a:prstGeom>
        </p:spPr>
      </p:pic>
      <p:pic>
        <p:nvPicPr>
          <p:cNvPr id="7" name="Image 6">
            <a:extLst>
              <a:ext uri="{FF2B5EF4-FFF2-40B4-BE49-F238E27FC236}">
                <a16:creationId xmlns:a16="http://schemas.microsoft.com/office/drawing/2014/main" id="{11E67430-D246-4811-0D44-05251E1FCA71}"/>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75577168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 calcmode="lin" valueType="num">
                                      <p:cBhvr additive="repl">
                                        <p:cTn id="7" dur="500" fill="hold"/>
                                        <p:tgtEl>
                                          <p:spTgt spid="24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1">
                                            <p:txEl>
                                              <p:pRg st="1" end="1"/>
                                            </p:txEl>
                                          </p:spTgt>
                                        </p:tgtEl>
                                        <p:attrNameLst>
                                          <p:attrName>style.visibility</p:attrName>
                                        </p:attrNameLst>
                                      </p:cBhvr>
                                      <p:to>
                                        <p:strVal val="visible"/>
                                      </p:to>
                                    </p:set>
                                    <p:anim calcmode="lin" valueType="num">
                                      <p:cBhvr additive="repl">
                                        <p:cTn id="13" dur="500" fill="hold"/>
                                        <p:tgtEl>
                                          <p:spTgt spid="24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fill="hold" nodeType="clickEffect">
                                  <p:stCondLst>
                                    <p:cond delay="0"/>
                                  </p:stCondLst>
                                  <p:childTnLst>
                                    <p:set>
                                      <p:cBhvr>
                                        <p:cTn id="18" dur="1" fill="hold">
                                          <p:stCondLst>
                                            <p:cond delay="0"/>
                                          </p:stCondLst>
                                        </p:cTn>
                                        <p:tgtEl>
                                          <p:spTgt spid="241">
                                            <p:txEl>
                                              <p:pRg st="2" end="2"/>
                                            </p:txEl>
                                          </p:spTgt>
                                        </p:tgtEl>
                                        <p:attrNameLst>
                                          <p:attrName>style.visibility</p:attrName>
                                        </p:attrNameLst>
                                      </p:cBhvr>
                                      <p:to>
                                        <p:strVal val="visible"/>
                                      </p:to>
                                    </p:set>
                                    <p:animEffect transition="in" filter="fade">
                                      <p:cBhvr additive="repl">
                                        <p:cTn id="19" dur="1000"/>
                                        <p:tgtEl>
                                          <p:spTgt spid="241">
                                            <p:txEl>
                                              <p:pRg st="2" end="2"/>
                                            </p:txEl>
                                          </p:spTgt>
                                        </p:tgtEl>
                                      </p:cBhvr>
                                    </p:animEffect>
                                    <p:anim calcmode="lin" valueType="num">
                                      <p:cBhvr additive="repl">
                                        <p:cTn id="20" dur="1000" fill="hold"/>
                                        <p:tgtEl>
                                          <p:spTgt spid="241">
                                            <p:txEl>
                                              <p:pRg st="2" end="2"/>
                                            </p:txEl>
                                          </p:spTgt>
                                        </p:tgtEl>
                                        <p:attrNameLst>
                                          <p:attrName>ppt_x</p:attrName>
                                        </p:attrNameLst>
                                      </p:cBhvr>
                                      <p:tavLst>
                                        <p:tav tm="0">
                                          <p:val>
                                            <p:strVal val="#ppt_x"/>
                                          </p:val>
                                        </p:tav>
                                        <p:tav tm="100000">
                                          <p:val>
                                            <p:strVal val="#ppt_x"/>
                                          </p:val>
                                        </p:tav>
                                      </p:tavLst>
                                    </p:anim>
                                    <p:anim calcmode="lin" valueType="num">
                                      <p:cBhvr additive="repl">
                                        <p:cTn id="21" dur="1000" fill="hold"/>
                                        <p:tgtEl>
                                          <p:spTgt spid="24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Je m’entraine</a:t>
            </a:r>
            <a:endParaRPr lang="en-GB" sz="2800" b="0" strike="noStrike" spc="-1" dirty="0">
              <a:solidFill>
                <a:srgbClr val="FFFFFF"/>
              </a:solidFill>
              <a:latin typeface="Times New Roman"/>
            </a:endParaRPr>
          </a:p>
        </p:txBody>
      </p:sp>
      <p:sp>
        <p:nvSpPr>
          <p:cNvPr id="244" name="CustomShape 2"/>
          <p:cNvSpPr/>
          <p:nvPr/>
        </p:nvSpPr>
        <p:spPr>
          <a:xfrm>
            <a:off x="467544" y="1351747"/>
            <a:ext cx="8496944"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514350" indent="-514350" algn="just">
              <a:lnSpc>
                <a:spcPct val="100000"/>
              </a:lnSpc>
              <a:buAutoNum type="alphaUcPeriod"/>
            </a:pPr>
            <a:r>
              <a:rPr lang="fr-FR" sz="2800" b="1" strike="noStrike" spc="-1" dirty="0">
                <a:solidFill>
                  <a:srgbClr val="3333CC"/>
                </a:solidFill>
                <a:latin typeface="Tahoma"/>
                <a:ea typeface="Lucida Sans Unicode"/>
              </a:rPr>
              <a:t>J'expérimente les trois façons de respirer</a:t>
            </a:r>
            <a:r>
              <a:rPr lang="fr-FR" sz="800" b="0" strike="noStrike" spc="-1" dirty="0">
                <a:solidFill>
                  <a:srgbClr val="EE8240"/>
                </a:solidFill>
                <a:highlight>
                  <a:srgbClr val="FFFFFF"/>
                </a:highlight>
                <a:latin typeface="Tahoma"/>
                <a:ea typeface="Lucida Sans Unicode"/>
              </a:rPr>
              <a:t>	</a:t>
            </a:r>
            <a:endParaRPr lang="fr-FR" sz="800" b="0" strike="noStrike" spc="-1" dirty="0">
              <a:latin typeface="Arial"/>
            </a:endParaRPr>
          </a:p>
          <a:p>
            <a:pPr>
              <a:lnSpc>
                <a:spcPct val="100000"/>
              </a:lnSpc>
            </a:pPr>
            <a:r>
              <a:rPr lang="fr-FR" sz="2800" b="1" strike="noStrike" spc="-1" dirty="0">
                <a:solidFill>
                  <a:srgbClr val="EE8240"/>
                </a:solidFill>
                <a:highlight>
                  <a:srgbClr val="FFFFFF"/>
                </a:highlight>
                <a:latin typeface="Tahoma"/>
                <a:ea typeface="Lucida Sans Unicode"/>
              </a:rPr>
              <a:t>			</a:t>
            </a:r>
            <a:endParaRPr lang="fr-FR" sz="2800" b="0" strike="noStrike" spc="-1" dirty="0">
              <a:latin typeface="Arial"/>
            </a:endParaRPr>
          </a:p>
        </p:txBody>
      </p:sp>
      <p:sp>
        <p:nvSpPr>
          <p:cNvPr id="245" name="CustomShape 3"/>
          <p:cNvSpPr/>
          <p:nvPr/>
        </p:nvSpPr>
        <p:spPr>
          <a:xfrm>
            <a:off x="467544" y="2225598"/>
            <a:ext cx="8820472"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b="1" strike="noStrike" spc="-1" dirty="0">
                <a:solidFill>
                  <a:srgbClr val="7878DE"/>
                </a:solidFill>
                <a:latin typeface="Cambria" panose="02040503050406030204" pitchFamily="18" charset="0"/>
                <a:ea typeface="Cambria" panose="02040503050406030204" pitchFamily="18" charset="0"/>
              </a:rPr>
              <a:t>1. Allongé sur le sol ou un lit, les genoux pliés et les pieds à plat</a:t>
            </a:r>
            <a:r>
              <a:rPr lang="fr-FR" sz="2400" b="0" strike="noStrike" spc="-1" dirty="0">
                <a:solidFill>
                  <a:srgbClr val="7878DE"/>
                </a:solidFill>
                <a:latin typeface="Comic Sans MS"/>
                <a:ea typeface="Lucida Sans Unicode"/>
              </a:rPr>
              <a:t>.</a:t>
            </a:r>
            <a:endParaRPr lang="fr-FR" sz="2400" b="0" strike="noStrike" spc="-1" dirty="0">
              <a:latin typeface="Arial"/>
            </a:endParaRPr>
          </a:p>
        </p:txBody>
      </p:sp>
      <p:sp>
        <p:nvSpPr>
          <p:cNvPr id="247" name="CustomShape 4"/>
          <p:cNvSpPr/>
          <p:nvPr/>
        </p:nvSpPr>
        <p:spPr>
          <a:xfrm>
            <a:off x="1979712" y="3107309"/>
            <a:ext cx="6696744" cy="230687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400" b="0" strike="noStrike" spc="-1" dirty="0">
                <a:solidFill>
                  <a:srgbClr val="000000"/>
                </a:solidFill>
                <a:latin typeface="Calibri" panose="020F0502020204030204" pitchFamily="34" charset="0"/>
                <a:ea typeface="Lucida Sans Unicode"/>
                <a:cs typeface="Calibri" panose="020F0502020204030204" pitchFamily="34" charset="0"/>
              </a:rPr>
              <a:t>Une main posée sur la poitrine, je respire en soulevant les épaules. </a:t>
            </a:r>
          </a:p>
          <a:p>
            <a:pPr algn="ctr">
              <a:lnSpc>
                <a:spcPct val="100000"/>
              </a:lnSpc>
            </a:pPr>
            <a:endParaRPr lang="fr-FR" sz="2400" b="1" u="sng" strike="noStrike" spc="-1" dirty="0">
              <a:solidFill>
                <a:srgbClr val="FF0000"/>
              </a:solidFill>
              <a:uFillTx/>
              <a:latin typeface="Calibri" panose="020F0502020204030204" pitchFamily="34" charset="0"/>
              <a:ea typeface="Lucida Sans Unicode"/>
              <a:cs typeface="Calibri" panose="020F0502020204030204" pitchFamily="34" charset="0"/>
            </a:endParaRPr>
          </a:p>
          <a:p>
            <a:pPr algn="ctr">
              <a:lnSpc>
                <a:spcPct val="100000"/>
              </a:lnSpc>
            </a:pPr>
            <a:r>
              <a:rPr lang="fr-FR" sz="2400" b="1" u="sng" spc="-1" dirty="0">
                <a:solidFill>
                  <a:srgbClr val="FF0066"/>
                </a:solidFill>
                <a:latin typeface="Calibri" panose="020F0502020204030204" pitchFamily="34" charset="0"/>
                <a:ea typeface="Lucida Sans Unicode"/>
                <a:cs typeface="Calibri" panose="020F0502020204030204" pitchFamily="34" charset="0"/>
              </a:rPr>
              <a:t>C</a:t>
            </a:r>
            <a:r>
              <a:rPr lang="fr-FR" sz="2400" b="1" u="sng" strike="noStrike" spc="-1" dirty="0">
                <a:solidFill>
                  <a:srgbClr val="FF0066"/>
                </a:solidFill>
                <a:uFillTx/>
                <a:latin typeface="Calibri" panose="020F0502020204030204" pitchFamily="34" charset="0"/>
                <a:ea typeface="Lucida Sans Unicode"/>
                <a:cs typeface="Calibri" panose="020F0502020204030204" pitchFamily="34" charset="0"/>
              </a:rPr>
              <a:t>'est La respiration haute, ou thoracique</a:t>
            </a:r>
            <a:r>
              <a:rPr lang="fr-FR" sz="2400" b="1" strike="noStrike" spc="-1" dirty="0">
                <a:solidFill>
                  <a:srgbClr val="FF0066"/>
                </a:solidFill>
                <a:latin typeface="Calibri" panose="020F0502020204030204" pitchFamily="34" charset="0"/>
                <a:ea typeface="Lucida Sans Unicode"/>
                <a:cs typeface="Calibri" panose="020F0502020204030204" pitchFamily="34" charset="0"/>
              </a:rPr>
              <a:t>.</a:t>
            </a:r>
          </a:p>
          <a:p>
            <a:pPr algn="ctr">
              <a:lnSpc>
                <a:spcPct val="100000"/>
              </a:lnSpc>
            </a:pPr>
            <a:r>
              <a:rPr lang="fr-FR" sz="2400" b="1" strike="noStrike" spc="-1" dirty="0">
                <a:solidFill>
                  <a:srgbClr val="000000"/>
                </a:solidFill>
                <a:latin typeface="Calibri" panose="020F0502020204030204" pitchFamily="34" charset="0"/>
                <a:ea typeface="Lucida Sans Unicode"/>
                <a:cs typeface="Calibri" panose="020F0502020204030204" pitchFamily="34" charset="0"/>
              </a:rPr>
              <a:t> </a:t>
            </a:r>
          </a:p>
          <a:p>
            <a:pPr algn="ctr">
              <a:lnSpc>
                <a:spcPct val="100000"/>
              </a:lnSpc>
            </a:pPr>
            <a:r>
              <a:rPr lang="fr-FR" sz="2400" b="1"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000000"/>
                </a:solidFill>
                <a:latin typeface="Calibri" panose="020F0502020204030204" pitchFamily="34" charset="0"/>
                <a:ea typeface="Lucida Sans Unicode"/>
                <a:cs typeface="Calibri" panose="020F0502020204030204" pitchFamily="34" charset="0"/>
              </a:rPr>
              <a:t>J</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'essaie de dire une phrase dans cette position.</a:t>
            </a:r>
            <a:endParaRPr lang="fr-FR" sz="2400" b="0" strike="noStrike" spc="-1" dirty="0">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CA833D53-C9E4-4538-9024-2517F394D55C}"/>
              </a:ext>
            </a:extLst>
          </p:cNvPr>
          <p:cNvPicPr>
            <a:picLocks noChangeAspect="1"/>
          </p:cNvPicPr>
          <p:nvPr/>
        </p:nvPicPr>
        <p:blipFill rotWithShape="1">
          <a:blip r:embed="rId2"/>
          <a:srcRect l="15351" t="41597" r="68112" b="31268"/>
          <a:stretch/>
        </p:blipFill>
        <p:spPr>
          <a:xfrm>
            <a:off x="467544" y="21206"/>
            <a:ext cx="930879" cy="858781"/>
          </a:xfrm>
          <a:prstGeom prst="rect">
            <a:avLst/>
          </a:prstGeom>
        </p:spPr>
      </p:pic>
      <p:pic>
        <p:nvPicPr>
          <p:cNvPr id="10" name="Image 9">
            <a:extLst>
              <a:ext uri="{FF2B5EF4-FFF2-40B4-BE49-F238E27FC236}">
                <a16:creationId xmlns:a16="http://schemas.microsoft.com/office/drawing/2014/main" id="{AAE0127B-FD10-A6E2-246D-C28A6AC212EE}"/>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284112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244" name="CustomShape 2"/>
          <p:cNvSpPr/>
          <p:nvPr/>
        </p:nvSpPr>
        <p:spPr>
          <a:xfrm>
            <a:off x="-99360" y="1284840"/>
            <a:ext cx="559656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EE8240"/>
                </a:solidFill>
                <a:highlight>
                  <a:srgbClr val="FFFFFF"/>
                </a:highlight>
                <a:latin typeface="Tahoma"/>
                <a:ea typeface="Lucida Sans Unicode"/>
              </a:rPr>
              <a:t>			</a:t>
            </a:r>
            <a:endParaRPr lang="fr-FR" sz="2800" b="0" strike="noStrike" spc="-1" dirty="0">
              <a:latin typeface="Arial"/>
            </a:endParaRPr>
          </a:p>
        </p:txBody>
      </p:sp>
      <p:sp>
        <p:nvSpPr>
          <p:cNvPr id="248" name="CustomShape 5"/>
          <p:cNvSpPr/>
          <p:nvPr/>
        </p:nvSpPr>
        <p:spPr>
          <a:xfrm>
            <a:off x="611560" y="1511978"/>
            <a:ext cx="8064896" cy="304553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400" b="1" strike="noStrike" spc="-1" dirty="0">
                <a:solidFill>
                  <a:srgbClr val="7878DE"/>
                </a:solidFill>
                <a:latin typeface="Calibri" panose="020F0502020204030204" pitchFamily="34" charset="0"/>
                <a:ea typeface="Cambria" panose="02040503050406030204" pitchFamily="18" charset="0"/>
                <a:cs typeface="Calibri" panose="020F0502020204030204" pitchFamily="34" charset="0"/>
              </a:rPr>
              <a:t>2. </a:t>
            </a:r>
            <a:r>
              <a:rPr lang="fr-FR" sz="2400" b="1" strike="noStrike" spc="-1" dirty="0">
                <a:solidFill>
                  <a:srgbClr val="7878DE"/>
                </a:solidFill>
                <a:latin typeface="Cambria" panose="02040503050406030204" pitchFamily="18" charset="0"/>
                <a:ea typeface="Cambria" panose="02040503050406030204" pitchFamily="18" charset="0"/>
                <a:cs typeface="Calibri" panose="020F0502020204030204" pitchFamily="34" charset="0"/>
              </a:rPr>
              <a:t>Une main posée au niveau de mon nombril</a:t>
            </a:r>
          </a:p>
          <a:p>
            <a:pPr algn="just">
              <a:lnSpc>
                <a:spcPct val="100000"/>
              </a:lnSpc>
            </a:pPr>
            <a:endParaRPr lang="fr-FR" sz="2400" spc="-1" dirty="0">
              <a:solidFill>
                <a:srgbClr val="000000"/>
              </a:solidFill>
              <a:latin typeface="Calibri" panose="020F0502020204030204" pitchFamily="34" charset="0"/>
              <a:ea typeface="Lucida Sans Unicode"/>
              <a:cs typeface="Calibri" panose="020F0502020204030204" pitchFamily="34" charset="0"/>
            </a:endParaRPr>
          </a:p>
          <a:p>
            <a:pPr algn="just">
              <a:lnSpc>
                <a:spcPct val="100000"/>
              </a:lnSpc>
            </a:pPr>
            <a:r>
              <a:rPr lang="fr-FR" sz="2400" b="0" strike="noStrike" spc="-1" dirty="0">
                <a:solidFill>
                  <a:srgbClr val="000000"/>
                </a:solidFill>
                <a:latin typeface="Calibri" panose="020F0502020204030204" pitchFamily="34" charset="0"/>
                <a:ea typeface="Lucida Sans Unicode"/>
                <a:cs typeface="Calibri" panose="020F0502020204030204" pitchFamily="34" charset="0"/>
              </a:rPr>
              <a:t>Je gonfle mon ventre, sans soulever les épaules : l'air est aspiré dans mes poumons. </a:t>
            </a:r>
          </a:p>
          <a:p>
            <a:pPr algn="just">
              <a:lnSpc>
                <a:spcPct val="100000"/>
              </a:lnSpc>
            </a:pPr>
            <a:endParaRPr lang="fr-FR" sz="2400" u="sng" spc="-1" dirty="0">
              <a:solidFill>
                <a:srgbClr val="000000"/>
              </a:solidFill>
              <a:uFillTx/>
              <a:latin typeface="Calibri" panose="020F0502020204030204" pitchFamily="34" charset="0"/>
              <a:ea typeface="Lucida Sans Unicode"/>
              <a:cs typeface="Calibri" panose="020F0502020204030204" pitchFamily="34" charset="0"/>
            </a:endParaRPr>
          </a:p>
          <a:p>
            <a:pPr algn="ctr">
              <a:lnSpc>
                <a:spcPct val="100000"/>
              </a:lnSpc>
            </a:pPr>
            <a:r>
              <a:rPr lang="fr-FR" sz="2400" b="1" u="sng" strike="noStrike" spc="-1" dirty="0">
                <a:solidFill>
                  <a:srgbClr val="FF0066"/>
                </a:solidFill>
                <a:uFillTx/>
                <a:latin typeface="Calibri" panose="020F0502020204030204" pitchFamily="34" charset="0"/>
                <a:ea typeface="Lucida Sans Unicode"/>
                <a:cs typeface="Calibri" panose="020F0502020204030204" pitchFamily="34" charset="0"/>
              </a:rPr>
              <a:t>C'est La respiration basse ou abdominale.</a:t>
            </a:r>
          </a:p>
          <a:p>
            <a:pPr algn="just">
              <a:lnSpc>
                <a:spcPct val="100000"/>
              </a:lnSpc>
            </a:pPr>
            <a:endParaRPr lang="fr-FR" sz="2400" b="1" u="sng" spc="-1" dirty="0">
              <a:solidFill>
                <a:srgbClr val="FF0000"/>
              </a:solidFill>
              <a:latin typeface="Calibri" panose="020F0502020204030204" pitchFamily="34" charset="0"/>
              <a:ea typeface="Lucida Sans Unicode"/>
              <a:cs typeface="Calibri" panose="020F0502020204030204" pitchFamily="34" charset="0"/>
            </a:endParaRPr>
          </a:p>
          <a:p>
            <a:pPr algn="ctr">
              <a:lnSpc>
                <a:spcPct val="100000"/>
              </a:lnSpc>
            </a:pPr>
            <a:r>
              <a:rPr lang="fr-FR" sz="2400" spc="-1" dirty="0">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latin typeface="Calibri" panose="020F0502020204030204" pitchFamily="34" charset="0"/>
                <a:ea typeface="Lucida Sans Unicode"/>
                <a:cs typeface="Calibri" panose="020F0502020204030204" pitchFamily="34" charset="0"/>
              </a:rPr>
              <a:t>J</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'essaie de dire la même phrase.</a:t>
            </a:r>
            <a:endParaRPr lang="fr-FR" sz="2400" b="0" strike="noStrike" spc="-1" dirty="0">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CBBD3B9C-38D1-467A-9BC0-916EB532117F}"/>
              </a:ext>
            </a:extLst>
          </p:cNvPr>
          <p:cNvPicPr>
            <a:picLocks noChangeAspect="1"/>
          </p:cNvPicPr>
          <p:nvPr/>
        </p:nvPicPr>
        <p:blipFill rotWithShape="1">
          <a:blip r:embed="rId2"/>
          <a:srcRect l="15351" t="41597" r="68112" b="31268"/>
          <a:stretch/>
        </p:blipFill>
        <p:spPr>
          <a:xfrm>
            <a:off x="395536" y="0"/>
            <a:ext cx="1008112" cy="930032"/>
          </a:xfrm>
          <a:prstGeom prst="rect">
            <a:avLst/>
          </a:prstGeom>
        </p:spPr>
      </p:pic>
      <p:pic>
        <p:nvPicPr>
          <p:cNvPr id="8" name="Image 7">
            <a:extLst>
              <a:ext uri="{FF2B5EF4-FFF2-40B4-BE49-F238E27FC236}">
                <a16:creationId xmlns:a16="http://schemas.microsoft.com/office/drawing/2014/main" id="{8FDD019B-B781-EB71-153D-3005E927D10E}"/>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505958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74C1B3-FC02-4965-8D02-4414D78F983F}"/>
              </a:ext>
            </a:extLst>
          </p:cNvPr>
          <p:cNvPicPr>
            <a:picLocks noChangeAspect="1"/>
          </p:cNvPicPr>
          <p:nvPr/>
        </p:nvPicPr>
        <p:blipFill rotWithShape="1">
          <a:blip r:embed="rId2"/>
          <a:srcRect l="50000" t="34593" r="15350" b="21987"/>
          <a:stretch/>
        </p:blipFill>
        <p:spPr>
          <a:xfrm>
            <a:off x="5729408" y="863483"/>
            <a:ext cx="3168352" cy="2232249"/>
          </a:xfrm>
          <a:prstGeom prst="rect">
            <a:avLst/>
          </a:prstGeom>
        </p:spPr>
      </p:pic>
      <p:sp>
        <p:nvSpPr>
          <p:cNvPr id="2" name="Titre 1">
            <a:extLst>
              <a:ext uri="{FF2B5EF4-FFF2-40B4-BE49-F238E27FC236}">
                <a16:creationId xmlns:a16="http://schemas.microsoft.com/office/drawing/2014/main" id="{3751DE9F-8B7C-42DC-B4E5-99487CA59D96}"/>
              </a:ext>
            </a:extLst>
          </p:cNvPr>
          <p:cNvSpPr>
            <a:spLocks noGrp="1"/>
          </p:cNvSpPr>
          <p:nvPr>
            <p:ph type="title"/>
          </p:nvPr>
        </p:nvSpPr>
        <p:spPr>
          <a:xfrm>
            <a:off x="6344193" y="63563"/>
            <a:ext cx="2768832" cy="799920"/>
          </a:xfrm>
        </p:spPr>
        <p:txBody>
          <a:bodyPr/>
          <a:lstStyle/>
          <a:p>
            <a:r>
              <a:rPr lang="fr-FR" sz="2800" b="1" strike="noStrike" spc="-1" dirty="0">
                <a:solidFill>
                  <a:srgbClr val="003399"/>
                </a:solidFill>
                <a:latin typeface="Arial"/>
                <a:ea typeface="Lucida Sans Unicode"/>
              </a:rPr>
              <a:t>Je m’entraine</a:t>
            </a:r>
            <a:br>
              <a:rPr lang="en-GB" sz="1800" b="0" strike="noStrike" spc="-1" dirty="0">
                <a:solidFill>
                  <a:srgbClr val="FFFFFF"/>
                </a:solidFill>
                <a:latin typeface="Times New Roman"/>
              </a:rPr>
            </a:br>
            <a:endParaRPr lang="fr-FR" dirty="0"/>
          </a:p>
        </p:txBody>
      </p:sp>
      <p:sp>
        <p:nvSpPr>
          <p:cNvPr id="8" name="ZoneTexte 7">
            <a:extLst>
              <a:ext uri="{FF2B5EF4-FFF2-40B4-BE49-F238E27FC236}">
                <a16:creationId xmlns:a16="http://schemas.microsoft.com/office/drawing/2014/main" id="{61DB3F1C-4678-4929-8A88-A7BAFA6698C9}"/>
              </a:ext>
            </a:extLst>
          </p:cNvPr>
          <p:cNvSpPr txBox="1"/>
          <p:nvPr/>
        </p:nvSpPr>
        <p:spPr>
          <a:xfrm>
            <a:off x="1763688" y="3347917"/>
            <a:ext cx="5261864" cy="2185214"/>
          </a:xfrm>
          <a:prstGeom prst="rect">
            <a:avLst/>
          </a:prstGeom>
          <a:noFill/>
        </p:spPr>
        <p:txBody>
          <a:bodyPr wrap="square" rtlCol="0">
            <a:spAutoFit/>
          </a:bodyPr>
          <a:lstStyle/>
          <a:p>
            <a:pPr algn="just"/>
            <a:r>
              <a:rPr lang="fr-FR" sz="2000" dirty="0">
                <a:latin typeface="Calibri" panose="020F0502020204030204" pitchFamily="34" charset="0"/>
                <a:cs typeface="Calibri" panose="020F0502020204030204" pitchFamily="34" charset="0"/>
              </a:rPr>
              <a:t>2. Laissez l’air entrer et gonflez votre ventre. Gardez l’air 3 secondes,</a:t>
            </a:r>
          </a:p>
          <a:p>
            <a:pPr marL="342900" indent="-342900">
              <a:buAutoNum type="arabicPeriod"/>
            </a:pPr>
            <a:endParaRPr lang="fr-FR" sz="2000" dirty="0">
              <a:latin typeface="Calibri" panose="020F0502020204030204" pitchFamily="34" charset="0"/>
              <a:cs typeface="Calibri" panose="020F0502020204030204" pitchFamily="34" charset="0"/>
            </a:endParaRPr>
          </a:p>
          <a:p>
            <a:r>
              <a:rPr lang="fr-FR" sz="2000" dirty="0">
                <a:latin typeface="Calibri" panose="020F0502020204030204" pitchFamily="34" charset="0"/>
                <a:cs typeface="Calibri" panose="020F0502020204030204" pitchFamily="34" charset="0"/>
              </a:rPr>
              <a:t>3. Recommencez plusieurs fois pendant 2 à 3 minutes.</a:t>
            </a:r>
          </a:p>
          <a:p>
            <a:endParaRPr lang="fr-FR" dirty="0"/>
          </a:p>
          <a:p>
            <a:endParaRPr lang="fr-FR" dirty="0"/>
          </a:p>
        </p:txBody>
      </p:sp>
      <p:sp>
        <p:nvSpPr>
          <p:cNvPr id="9" name="ZoneTexte 8">
            <a:extLst>
              <a:ext uri="{FF2B5EF4-FFF2-40B4-BE49-F238E27FC236}">
                <a16:creationId xmlns:a16="http://schemas.microsoft.com/office/drawing/2014/main" id="{791E530D-A5E9-492D-961A-A5C9D501A38E}"/>
              </a:ext>
            </a:extLst>
          </p:cNvPr>
          <p:cNvSpPr txBox="1"/>
          <p:nvPr/>
        </p:nvSpPr>
        <p:spPr>
          <a:xfrm>
            <a:off x="364003" y="5075864"/>
            <a:ext cx="8061234" cy="1477328"/>
          </a:xfrm>
          <a:prstGeom prst="rect">
            <a:avLst/>
          </a:prstGeom>
          <a:noFill/>
        </p:spPr>
        <p:txBody>
          <a:bodyPr wrap="square" rtlCol="0">
            <a:spAutoFit/>
          </a:bodyPr>
          <a:lstStyle/>
          <a:p>
            <a:pPr algn="ctr"/>
            <a:r>
              <a:rPr lang="fr-FR" sz="2400" b="1" u="sng" strike="noStrike" spc="-1" dirty="0">
                <a:solidFill>
                  <a:srgbClr val="FF0066"/>
                </a:solidFill>
                <a:latin typeface="Calibri" panose="020F0502020204030204" pitchFamily="34" charset="0"/>
                <a:ea typeface="Lucida Sans Unicode"/>
                <a:cs typeface="Calibri" panose="020F0502020204030204" pitchFamily="34" charset="0"/>
              </a:rPr>
              <a:t>C'est </a:t>
            </a:r>
            <a:r>
              <a:rPr lang="fr-FR" sz="2400" b="1" u="sng" spc="-1" dirty="0">
                <a:solidFill>
                  <a:srgbClr val="FF0066"/>
                </a:solidFill>
                <a:latin typeface="Calibri" panose="020F0502020204030204" pitchFamily="34" charset="0"/>
                <a:ea typeface="Lucida Sans Unicode"/>
                <a:cs typeface="Calibri" panose="020F0502020204030204" pitchFamily="34" charset="0"/>
              </a:rPr>
              <a:t>l</a:t>
            </a:r>
            <a:r>
              <a:rPr lang="fr-FR" sz="2400" b="1" u="sng" strike="noStrike" spc="-1" dirty="0">
                <a:solidFill>
                  <a:srgbClr val="FF0066"/>
                </a:solidFill>
                <a:uFillTx/>
                <a:latin typeface="Calibri" panose="020F0502020204030204" pitchFamily="34" charset="0"/>
                <a:ea typeface="Lucida Sans Unicode"/>
                <a:cs typeface="Calibri" panose="020F0502020204030204" pitchFamily="34" charset="0"/>
              </a:rPr>
              <a:t>a respiration </a:t>
            </a:r>
            <a:r>
              <a:rPr lang="fr-FR" sz="2400" b="1" u="sng" strike="noStrike" spc="-1" dirty="0" err="1">
                <a:solidFill>
                  <a:srgbClr val="FF0066"/>
                </a:solidFill>
                <a:uFillTx/>
                <a:latin typeface="Calibri" panose="020F0502020204030204" pitchFamily="34" charset="0"/>
                <a:ea typeface="Lucida Sans Unicode"/>
                <a:cs typeface="Calibri" panose="020F0502020204030204" pitchFamily="34" charset="0"/>
              </a:rPr>
              <a:t>costo</a:t>
            </a:r>
            <a:r>
              <a:rPr lang="fr-FR" sz="2400" b="1" u="sng" strike="noStrike" spc="-1" dirty="0">
                <a:solidFill>
                  <a:srgbClr val="FF0066"/>
                </a:solidFill>
                <a:uFillTx/>
                <a:latin typeface="Calibri" panose="020F0502020204030204" pitchFamily="34" charset="0"/>
                <a:ea typeface="Lucida Sans Unicode"/>
                <a:cs typeface="Calibri" panose="020F0502020204030204" pitchFamily="34" charset="0"/>
              </a:rPr>
              <a:t>-diaphragmatique</a:t>
            </a:r>
          </a:p>
          <a:p>
            <a:pPr algn="ctr"/>
            <a:r>
              <a:rPr lang="fr-FR" sz="2400" b="1" strike="noStrike" spc="-1" dirty="0">
                <a:solidFill>
                  <a:srgbClr val="FF0066"/>
                </a:solidFill>
                <a:uFillTx/>
                <a:latin typeface="Calibri" panose="020F0502020204030204" pitchFamily="34" charset="0"/>
                <a:ea typeface="Lucida Sans Unicode"/>
                <a:cs typeface="Calibri" panose="020F0502020204030204" pitchFamily="34" charset="0"/>
              </a:rPr>
              <a:t> </a:t>
            </a:r>
            <a:r>
              <a:rPr lang="fr-FR" sz="2000" b="1" strike="noStrike" spc="-1" dirty="0">
                <a:solidFill>
                  <a:srgbClr val="FF0066"/>
                </a:solidFill>
                <a:uFillTx/>
                <a:latin typeface="Calibri" panose="020F0502020204030204" pitchFamily="34" charset="0"/>
                <a:ea typeface="Lucida Sans Unicode"/>
                <a:cs typeface="Calibri" panose="020F0502020204030204" pitchFamily="34" charset="0"/>
              </a:rPr>
              <a:t>(ou respiration ventrale) </a:t>
            </a:r>
            <a:endParaRPr lang="fr-FR" sz="2400" b="1" u="sng" strike="noStrike" spc="-1" dirty="0">
              <a:solidFill>
                <a:srgbClr val="000000"/>
              </a:solidFill>
              <a:latin typeface="Calibri" panose="020F0502020204030204" pitchFamily="34" charset="0"/>
              <a:ea typeface="Lucida Sans Unicode"/>
              <a:cs typeface="Calibri" panose="020F0502020204030204" pitchFamily="34" charset="0"/>
            </a:endParaRPr>
          </a:p>
          <a:p>
            <a:pPr algn="ctr"/>
            <a:r>
              <a:rPr lang="fr-FR" sz="2400" spc="-1" dirty="0">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Je dis la même phrase qu'aux étapes précédentes</a:t>
            </a:r>
            <a:endParaRPr lang="fr-FR" sz="2400" b="0" strike="noStrike" spc="-1" dirty="0">
              <a:latin typeface="Calibri" panose="020F0502020204030204" pitchFamily="34" charset="0"/>
              <a:cs typeface="Calibri" panose="020F0502020204030204" pitchFamily="34" charset="0"/>
            </a:endParaRPr>
          </a:p>
          <a:p>
            <a:endParaRPr lang="fr-FR" dirty="0"/>
          </a:p>
        </p:txBody>
      </p:sp>
      <p:sp>
        <p:nvSpPr>
          <p:cNvPr id="10" name="ZoneTexte 9">
            <a:extLst>
              <a:ext uri="{FF2B5EF4-FFF2-40B4-BE49-F238E27FC236}">
                <a16:creationId xmlns:a16="http://schemas.microsoft.com/office/drawing/2014/main" id="{F0EA5ECC-899A-4AF0-84E5-B5BC2C95318B}"/>
              </a:ext>
            </a:extLst>
          </p:cNvPr>
          <p:cNvSpPr txBox="1"/>
          <p:nvPr/>
        </p:nvSpPr>
        <p:spPr>
          <a:xfrm>
            <a:off x="611560" y="1227004"/>
            <a:ext cx="5261864" cy="1107996"/>
          </a:xfrm>
          <a:prstGeom prst="rect">
            <a:avLst/>
          </a:prstGeom>
          <a:noFill/>
        </p:spPr>
        <p:txBody>
          <a:bodyPr wrap="square" rtlCol="0">
            <a:spAutoFit/>
          </a:bodyPr>
          <a:lstStyle/>
          <a:p>
            <a:r>
              <a:rPr lang="fr-FR" sz="2400" b="1" dirty="0">
                <a:solidFill>
                  <a:srgbClr val="7878DE"/>
                </a:solidFill>
                <a:latin typeface="Cambria" panose="02040503050406030204" pitchFamily="18" charset="0"/>
                <a:ea typeface="Cambria" panose="02040503050406030204" pitchFamily="18" charset="0"/>
              </a:rPr>
              <a:t>3. Couché sur le dos, bien détendu, </a:t>
            </a:r>
          </a:p>
          <a:p>
            <a:r>
              <a:rPr lang="fr-FR" sz="2400" b="1" dirty="0">
                <a:solidFill>
                  <a:srgbClr val="7878DE"/>
                </a:solidFill>
                <a:latin typeface="Cambria" panose="02040503050406030204" pitchFamily="18" charset="0"/>
                <a:ea typeface="Cambria" panose="02040503050406030204" pitchFamily="18" charset="0"/>
              </a:rPr>
              <a:t>posez une main sur votre ventre</a:t>
            </a:r>
            <a:r>
              <a:rPr lang="fr-FR" dirty="0">
                <a:solidFill>
                  <a:srgbClr val="7878DE"/>
                </a:solidFill>
              </a:rPr>
              <a:t>.</a:t>
            </a:r>
          </a:p>
          <a:p>
            <a:endParaRPr lang="fr-FR" dirty="0"/>
          </a:p>
        </p:txBody>
      </p:sp>
      <p:pic>
        <p:nvPicPr>
          <p:cNvPr id="7" name="Image 6">
            <a:extLst>
              <a:ext uri="{FF2B5EF4-FFF2-40B4-BE49-F238E27FC236}">
                <a16:creationId xmlns:a16="http://schemas.microsoft.com/office/drawing/2014/main" id="{07A28C19-63DD-4920-9B53-05CDC4B88E18}"/>
              </a:ext>
            </a:extLst>
          </p:cNvPr>
          <p:cNvPicPr>
            <a:picLocks noChangeAspect="1"/>
          </p:cNvPicPr>
          <p:nvPr/>
        </p:nvPicPr>
        <p:blipFill rotWithShape="1">
          <a:blip r:embed="rId3"/>
          <a:srcRect l="15351" t="41597" r="68112" b="31268"/>
          <a:stretch/>
        </p:blipFill>
        <p:spPr>
          <a:xfrm>
            <a:off x="467544" y="21355"/>
            <a:ext cx="954106" cy="880208"/>
          </a:xfrm>
          <a:prstGeom prst="rect">
            <a:avLst/>
          </a:prstGeom>
        </p:spPr>
      </p:pic>
      <p:pic>
        <p:nvPicPr>
          <p:cNvPr id="12" name="Image 8">
            <a:extLst>
              <a:ext uri="{FF2B5EF4-FFF2-40B4-BE49-F238E27FC236}">
                <a16:creationId xmlns:a16="http://schemas.microsoft.com/office/drawing/2014/main" id="{261310DA-FA70-453B-96EA-A4DFC9F85B46}"/>
              </a:ext>
            </a:extLst>
          </p:cNvPr>
          <p:cNvPicPr/>
          <p:nvPr/>
        </p:nvPicPr>
        <p:blipFill>
          <a:blip r:embed="rId4"/>
          <a:stretch/>
        </p:blipFill>
        <p:spPr>
          <a:xfrm>
            <a:off x="7122496" y="4062947"/>
            <a:ext cx="1872208" cy="1076992"/>
          </a:xfrm>
          <a:prstGeom prst="rect">
            <a:avLst/>
          </a:prstGeom>
          <a:ln w="0">
            <a:noFill/>
          </a:ln>
        </p:spPr>
      </p:pic>
      <p:pic>
        <p:nvPicPr>
          <p:cNvPr id="13" name="Image 12">
            <a:extLst>
              <a:ext uri="{FF2B5EF4-FFF2-40B4-BE49-F238E27FC236}">
                <a16:creationId xmlns:a16="http://schemas.microsoft.com/office/drawing/2014/main" id="{BFADA21E-BEF4-2854-3FB8-7D7BE2CC84E1}"/>
              </a:ext>
            </a:extLst>
          </p:cNvPr>
          <p:cNvPicPr>
            <a:picLocks noChangeAspect="1"/>
          </p:cNvPicPr>
          <p:nvPr/>
        </p:nvPicPr>
        <p:blipFill>
          <a:blip r:embed="rId5"/>
          <a:stretch>
            <a:fillRect/>
          </a:stretch>
        </p:blipFill>
        <p:spPr>
          <a:xfrm>
            <a:off x="7768960" y="6172033"/>
            <a:ext cx="1375040" cy="679237"/>
          </a:xfrm>
          <a:prstGeom prst="rect">
            <a:avLst/>
          </a:prstGeom>
        </p:spPr>
      </p:pic>
      <p:sp>
        <p:nvSpPr>
          <p:cNvPr id="3" name="ZoneTexte 2">
            <a:extLst>
              <a:ext uri="{FF2B5EF4-FFF2-40B4-BE49-F238E27FC236}">
                <a16:creationId xmlns:a16="http://schemas.microsoft.com/office/drawing/2014/main" id="{5BA95120-D1F6-EA66-29D4-FF00379F3B1A}"/>
              </a:ext>
            </a:extLst>
          </p:cNvPr>
          <p:cNvSpPr txBox="1"/>
          <p:nvPr/>
        </p:nvSpPr>
        <p:spPr>
          <a:xfrm>
            <a:off x="540311" y="2133029"/>
            <a:ext cx="4973832" cy="923330"/>
          </a:xfrm>
          <a:prstGeom prst="rect">
            <a:avLst/>
          </a:prstGeom>
          <a:noFill/>
        </p:spPr>
        <p:txBody>
          <a:bodyPr wrap="square" rtlCol="0">
            <a:spAutoFit/>
          </a:bodyPr>
          <a:lstStyle/>
          <a:p>
            <a:pPr marL="342900" indent="-342900" algn="just">
              <a:buAutoNum type="arabicPeriod"/>
            </a:pPr>
            <a:r>
              <a:rPr lang="fr-FR" sz="1800" dirty="0">
                <a:latin typeface="Calibri" panose="020F0502020204030204" pitchFamily="34" charset="0"/>
                <a:cs typeface="Calibri" panose="020F0502020204030204" pitchFamily="34" charset="0"/>
              </a:rPr>
              <a:t>Soufflez à fond en contractant la ceinture abdominale et en faisant le son « </a:t>
            </a:r>
            <a:r>
              <a:rPr lang="fr-FR" sz="1800" dirty="0" err="1">
                <a:latin typeface="Calibri" panose="020F0502020204030204" pitchFamily="34" charset="0"/>
                <a:cs typeface="Calibri" panose="020F0502020204030204" pitchFamily="34" charset="0"/>
              </a:rPr>
              <a:t>pch</a:t>
            </a:r>
            <a:r>
              <a:rPr lang="fr-FR" sz="1800" dirty="0">
                <a:latin typeface="Calibri" panose="020F0502020204030204" pitchFamily="34" charset="0"/>
                <a:cs typeface="Calibri" panose="020F0502020204030204" pitchFamily="34" charset="0"/>
              </a:rPr>
              <a:t> ».  Restez ainsi pendant 3 secondes. </a:t>
            </a:r>
          </a:p>
        </p:txBody>
      </p:sp>
    </p:spTree>
    <p:extLst>
      <p:ext uri="{BB962C8B-B14F-4D97-AF65-F5344CB8AC3E}">
        <p14:creationId xmlns:p14="http://schemas.microsoft.com/office/powerpoint/2010/main" val="91885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B87593-29B6-499D-BB8A-8C23DC13831F}"/>
              </a:ext>
            </a:extLst>
          </p:cNvPr>
          <p:cNvSpPr txBox="1"/>
          <p:nvPr/>
        </p:nvSpPr>
        <p:spPr>
          <a:xfrm>
            <a:off x="611560" y="1147065"/>
            <a:ext cx="8380800" cy="461665"/>
          </a:xfrm>
          <a:prstGeom prst="rect">
            <a:avLst/>
          </a:prstGeom>
          <a:noFill/>
        </p:spPr>
        <p:txBody>
          <a:bodyPr wrap="square" rtlCol="0">
            <a:spAutoFit/>
          </a:bodyPr>
          <a:lstStyle/>
          <a:p>
            <a:r>
              <a:rPr lang="fr-FR" sz="2400" b="1" dirty="0">
                <a:solidFill>
                  <a:srgbClr val="7878DE"/>
                </a:solidFill>
                <a:latin typeface="Cambria" panose="02040503050406030204" pitchFamily="18" charset="0"/>
                <a:ea typeface="Cambria" panose="02040503050406030204" pitchFamily="18" charset="0"/>
              </a:rPr>
              <a:t>4. La respiration ventrale (debout)</a:t>
            </a:r>
            <a:endParaRPr lang="fr-FR" dirty="0">
              <a:solidFill>
                <a:srgbClr val="7878DE"/>
              </a:solidFill>
            </a:endParaRPr>
          </a:p>
        </p:txBody>
      </p:sp>
      <p:sp>
        <p:nvSpPr>
          <p:cNvPr id="7" name="ZoneTexte 6">
            <a:extLst>
              <a:ext uri="{FF2B5EF4-FFF2-40B4-BE49-F238E27FC236}">
                <a16:creationId xmlns:a16="http://schemas.microsoft.com/office/drawing/2014/main" id="{14195F7E-ACEC-43AE-B1A2-7C71599EDAE1}"/>
              </a:ext>
            </a:extLst>
          </p:cNvPr>
          <p:cNvSpPr txBox="1"/>
          <p:nvPr/>
        </p:nvSpPr>
        <p:spPr>
          <a:xfrm>
            <a:off x="1093393" y="4986711"/>
            <a:ext cx="6509328" cy="1631216"/>
          </a:xfrm>
          <a:prstGeom prst="rect">
            <a:avLst/>
          </a:prstGeom>
          <a:noFill/>
        </p:spPr>
        <p:txBody>
          <a:bodyPr wrap="square" rtlCol="0">
            <a:spAutoFit/>
          </a:bodyPr>
          <a:lstStyle/>
          <a:p>
            <a:r>
              <a:rPr lang="fr-FR" sz="2000" b="1" dirty="0">
                <a:solidFill>
                  <a:schemeClr val="tx2">
                    <a:lumMod val="65000"/>
                    <a:lumOff val="35000"/>
                  </a:schemeClr>
                </a:solidFill>
                <a:latin typeface="Calibri" panose="020F0502020204030204" pitchFamily="34" charset="0"/>
                <a:cs typeface="Calibri" panose="020F0502020204030204" pitchFamily="34" charset="0"/>
              </a:rPr>
              <a:t>La respiration ventrale permet : </a:t>
            </a:r>
          </a:p>
          <a:p>
            <a:pPr marL="1341438" indent="-285750">
              <a:buFont typeface="Wingdings 3" panose="05040102010807070707" pitchFamily="18" charset="2"/>
              <a:buChar char="&quot;"/>
            </a:pPr>
            <a:r>
              <a:rPr lang="fr-FR" sz="2000" b="1" dirty="0">
                <a:solidFill>
                  <a:srgbClr val="FF0066"/>
                </a:solidFill>
                <a:latin typeface="Calibri" panose="020F0502020204030204" pitchFamily="34" charset="0"/>
                <a:cs typeface="Calibri" panose="020F0502020204030204" pitchFamily="34" charset="0"/>
              </a:rPr>
              <a:t>De gérer ses émotions ;</a:t>
            </a:r>
          </a:p>
          <a:p>
            <a:pPr marL="1341438" indent="-285750">
              <a:buFont typeface="Wingdings 3" panose="05040102010807070707" pitchFamily="18" charset="2"/>
              <a:buChar char="&quot;"/>
            </a:pPr>
            <a:r>
              <a:rPr lang="fr-FR" sz="2000" b="1" dirty="0">
                <a:solidFill>
                  <a:srgbClr val="FF0066"/>
                </a:solidFill>
                <a:latin typeface="Calibri" panose="020F0502020204030204" pitchFamily="34" charset="0"/>
                <a:cs typeface="Calibri" panose="020F0502020204030204" pitchFamily="34" charset="0"/>
              </a:rPr>
              <a:t>De réduire son rythme cardiaque</a:t>
            </a:r>
          </a:p>
          <a:p>
            <a:pPr marL="1341438" indent="-285750">
              <a:buFont typeface="Wingdings 3" panose="05040102010807070707" pitchFamily="18" charset="2"/>
              <a:buChar char="&quot;"/>
            </a:pPr>
            <a:r>
              <a:rPr lang="fr-FR" sz="2000" b="1" dirty="0">
                <a:solidFill>
                  <a:srgbClr val="FF0066"/>
                </a:solidFill>
                <a:latin typeface="Calibri" panose="020F0502020204030204" pitchFamily="34" charset="0"/>
                <a:cs typeface="Calibri" panose="020F0502020204030204" pitchFamily="34" charset="0"/>
              </a:rPr>
              <a:t>D’abaisser la température du corps quand on a le trac</a:t>
            </a:r>
          </a:p>
        </p:txBody>
      </p:sp>
      <p:sp>
        <p:nvSpPr>
          <p:cNvPr id="8" name="ZoneTexte 7">
            <a:extLst>
              <a:ext uri="{FF2B5EF4-FFF2-40B4-BE49-F238E27FC236}">
                <a16:creationId xmlns:a16="http://schemas.microsoft.com/office/drawing/2014/main" id="{F918A3C9-7F4D-4C7A-BD67-4E5646FFBEA0}"/>
              </a:ext>
            </a:extLst>
          </p:cNvPr>
          <p:cNvSpPr txBox="1"/>
          <p:nvPr/>
        </p:nvSpPr>
        <p:spPr>
          <a:xfrm>
            <a:off x="899592" y="1728733"/>
            <a:ext cx="8092768" cy="830997"/>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Placez vous debout, pieds espacés de la largeur du bassin, les bras le long du corps, le dos droit.</a:t>
            </a:r>
          </a:p>
        </p:txBody>
      </p:sp>
      <p:sp>
        <p:nvSpPr>
          <p:cNvPr id="9" name="ZoneTexte 8">
            <a:extLst>
              <a:ext uri="{FF2B5EF4-FFF2-40B4-BE49-F238E27FC236}">
                <a16:creationId xmlns:a16="http://schemas.microsoft.com/office/drawing/2014/main" id="{702A7AD6-7CD2-40A0-95E0-BAD1FAD07756}"/>
              </a:ext>
            </a:extLst>
          </p:cNvPr>
          <p:cNvSpPr txBox="1"/>
          <p:nvPr/>
        </p:nvSpPr>
        <p:spPr>
          <a:xfrm>
            <a:off x="1852735" y="2748168"/>
            <a:ext cx="7042112" cy="2215991"/>
          </a:xfrm>
          <a:prstGeom prst="rect">
            <a:avLst/>
          </a:prstGeom>
          <a:noFill/>
        </p:spPr>
        <p:txBody>
          <a:bodyPr wrap="square" rtlCol="0">
            <a:spAutoFit/>
          </a:bodyPr>
          <a:lstStyle/>
          <a:p>
            <a:pPr marL="342900" indent="-342900">
              <a:buAutoNum type="arabicPeriod"/>
            </a:pPr>
            <a:r>
              <a:rPr lang="fr-FR" sz="2000" dirty="0">
                <a:latin typeface="Calibri" panose="020F0502020204030204" pitchFamily="34" charset="0"/>
                <a:cs typeface="Calibri" panose="020F0502020204030204" pitchFamily="34" charset="0"/>
              </a:rPr>
              <a:t>Videz tout l’air par la bouche et en contractant la ceinture abdominale. Vous pouvez faire le son « </a:t>
            </a:r>
            <a:r>
              <a:rPr lang="fr-FR" sz="2000" dirty="0" err="1">
                <a:latin typeface="Calibri" panose="020F0502020204030204" pitchFamily="34" charset="0"/>
                <a:cs typeface="Calibri" panose="020F0502020204030204" pitchFamily="34" charset="0"/>
              </a:rPr>
              <a:t>Pch</a:t>
            </a:r>
            <a:r>
              <a:rPr lang="fr-FR" sz="2000" dirty="0">
                <a:latin typeface="Calibri" panose="020F0502020204030204" pitchFamily="34" charset="0"/>
                <a:cs typeface="Calibri" panose="020F0502020204030204" pitchFamily="34" charset="0"/>
              </a:rPr>
              <a:t>… ».</a:t>
            </a:r>
          </a:p>
          <a:p>
            <a:pPr marL="342900" indent="-342900">
              <a:buAutoNum type="arabicPeriod"/>
            </a:pPr>
            <a:r>
              <a:rPr lang="fr-FR" sz="2000" dirty="0">
                <a:latin typeface="Calibri" panose="020F0502020204030204" pitchFamily="34" charset="0"/>
                <a:cs typeface="Calibri" panose="020F0502020204030204" pitchFamily="34" charset="0"/>
              </a:rPr>
              <a:t>Puis on reste 2 secondes en apnée et on relâche tout doucement les abdominaux.</a:t>
            </a:r>
          </a:p>
          <a:p>
            <a:pPr marL="342900" indent="-342900">
              <a:buAutoNum type="arabicPeriod"/>
            </a:pPr>
            <a:r>
              <a:rPr lang="fr-FR" sz="2000" dirty="0">
                <a:latin typeface="Calibri" panose="020F0502020204030204" pitchFamily="34" charset="0"/>
                <a:cs typeface="Calibri" panose="020F0502020204030204" pitchFamily="34" charset="0"/>
              </a:rPr>
              <a:t>Bouche ouverte, laissez l’air entrer et gonflez votre ventre.</a:t>
            </a:r>
          </a:p>
          <a:p>
            <a:pPr marL="342900" indent="-342900">
              <a:buAutoNum type="arabicPeriod"/>
            </a:pPr>
            <a:r>
              <a:rPr lang="fr-FR" sz="2000" dirty="0">
                <a:latin typeface="Calibri" panose="020F0502020204030204" pitchFamily="34" charset="0"/>
                <a:cs typeface="Calibri" panose="020F0502020204030204" pitchFamily="34" charset="0"/>
              </a:rPr>
              <a:t>Recommencez plusieurs fois pendant 2 à 3 minutes.</a:t>
            </a:r>
          </a:p>
          <a:p>
            <a:pPr marL="342900" indent="-342900">
              <a:buAutoNum type="arabicPeriod"/>
            </a:pPr>
            <a:endParaRPr lang="fr-FR" dirty="0"/>
          </a:p>
        </p:txBody>
      </p:sp>
      <p:sp>
        <p:nvSpPr>
          <p:cNvPr id="10" name="Rectangle : coins arrondis 9">
            <a:extLst>
              <a:ext uri="{FF2B5EF4-FFF2-40B4-BE49-F238E27FC236}">
                <a16:creationId xmlns:a16="http://schemas.microsoft.com/office/drawing/2014/main" id="{5710BAC0-CC4E-4751-80A3-4F236794F69D}"/>
              </a:ext>
            </a:extLst>
          </p:cNvPr>
          <p:cNvSpPr/>
          <p:nvPr/>
        </p:nvSpPr>
        <p:spPr>
          <a:xfrm>
            <a:off x="1093393" y="4986710"/>
            <a:ext cx="6509328" cy="1631215"/>
          </a:xfrm>
          <a:prstGeom prst="roundRect">
            <a:avLst/>
          </a:prstGeom>
          <a:noFill/>
          <a:ln w="95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4E6646E1-2F01-40AB-9DD0-168D71DC04BD}"/>
              </a:ext>
            </a:extLst>
          </p:cNvPr>
          <p:cNvPicPr>
            <a:picLocks noChangeAspect="1"/>
          </p:cNvPicPr>
          <p:nvPr/>
        </p:nvPicPr>
        <p:blipFill rotWithShape="1">
          <a:blip r:embed="rId2"/>
          <a:srcRect l="15351" t="41597" r="68112" b="31268"/>
          <a:stretch/>
        </p:blipFill>
        <p:spPr>
          <a:xfrm>
            <a:off x="395536" y="15928"/>
            <a:ext cx="1008112" cy="930031"/>
          </a:xfrm>
          <a:prstGeom prst="rect">
            <a:avLst/>
          </a:prstGeom>
        </p:spPr>
      </p:pic>
      <p:sp>
        <p:nvSpPr>
          <p:cNvPr id="11" name="Titre 1">
            <a:extLst>
              <a:ext uri="{FF2B5EF4-FFF2-40B4-BE49-F238E27FC236}">
                <a16:creationId xmlns:a16="http://schemas.microsoft.com/office/drawing/2014/main" id="{D9E188D4-F000-4D38-A34D-EF469CABEDE0}"/>
              </a:ext>
            </a:extLst>
          </p:cNvPr>
          <p:cNvSpPr>
            <a:spLocks noGrp="1"/>
          </p:cNvSpPr>
          <p:nvPr>
            <p:ph type="title"/>
          </p:nvPr>
        </p:nvSpPr>
        <p:spPr>
          <a:xfrm>
            <a:off x="6375168" y="131037"/>
            <a:ext cx="2768832" cy="799920"/>
          </a:xfrm>
        </p:spPr>
        <p:txBody>
          <a:bodyPr/>
          <a:lstStyle/>
          <a:p>
            <a:r>
              <a:rPr lang="fr-FR" sz="2800" b="1" strike="noStrike" spc="-1" dirty="0">
                <a:solidFill>
                  <a:srgbClr val="003399"/>
                </a:solidFill>
                <a:latin typeface="Arial"/>
                <a:ea typeface="Lucida Sans Unicode"/>
              </a:rPr>
              <a:t>Je m’entraine</a:t>
            </a:r>
            <a:br>
              <a:rPr lang="en-GB" sz="1800" b="0" strike="noStrike" spc="-1" dirty="0">
                <a:solidFill>
                  <a:srgbClr val="FFFFFF"/>
                </a:solidFill>
                <a:latin typeface="Times New Roman"/>
              </a:rPr>
            </a:br>
            <a:endParaRPr lang="fr-FR" dirty="0"/>
          </a:p>
        </p:txBody>
      </p:sp>
      <p:pic>
        <p:nvPicPr>
          <p:cNvPr id="15" name="Image 14">
            <a:extLst>
              <a:ext uri="{FF2B5EF4-FFF2-40B4-BE49-F238E27FC236}">
                <a16:creationId xmlns:a16="http://schemas.microsoft.com/office/drawing/2014/main" id="{1E3CDC2E-A2D1-B957-04B3-E74F33FBFA25}"/>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523640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Je m’entraine</a:t>
            </a:r>
            <a:endParaRPr lang="en-GB" sz="2800" b="0" strike="noStrike" spc="-1" dirty="0">
              <a:solidFill>
                <a:srgbClr val="FFFFFF"/>
              </a:solidFill>
              <a:latin typeface="Times New Roman"/>
            </a:endParaRPr>
          </a:p>
        </p:txBody>
      </p:sp>
      <p:sp>
        <p:nvSpPr>
          <p:cNvPr id="255" name="CustomShape 2"/>
          <p:cNvSpPr/>
          <p:nvPr/>
        </p:nvSpPr>
        <p:spPr>
          <a:xfrm>
            <a:off x="611560" y="1297103"/>
            <a:ext cx="646956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0000CC"/>
                </a:solidFill>
                <a:latin typeface="Tahoma"/>
                <a:ea typeface="Lucida Sans Unicode"/>
              </a:rPr>
              <a:t>B. Je respire pour me relaxer</a:t>
            </a:r>
            <a:endParaRPr lang="fr-FR" sz="2800" b="0" strike="noStrike" spc="-1" dirty="0">
              <a:latin typeface="Arial"/>
            </a:endParaRPr>
          </a:p>
        </p:txBody>
      </p:sp>
      <p:sp>
        <p:nvSpPr>
          <p:cNvPr id="256" name="CustomShape 3"/>
          <p:cNvSpPr/>
          <p:nvPr/>
        </p:nvSpPr>
        <p:spPr>
          <a:xfrm>
            <a:off x="1899515" y="3485102"/>
            <a:ext cx="6192688" cy="304553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60" algn="just">
              <a:lnSpc>
                <a:spcPct val="100000"/>
              </a:lnSpc>
              <a:buClr>
                <a:srgbClr val="000000"/>
              </a:buClr>
            </a:pPr>
            <a:r>
              <a:rPr lang="fr-FR" sz="2400" b="0" strike="noStrike"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Ouvrir ses bras Latéralement jusqu'à la hauteur des épaules.</a:t>
            </a:r>
          </a:p>
          <a:p>
            <a:pPr marL="457200" indent="-456840" algn="just">
              <a:lnSpc>
                <a:spcPct val="100000"/>
              </a:lnSpc>
              <a:buClr>
                <a:srgbClr val="000000"/>
              </a:buClr>
              <a:buFont typeface="Wingdings" charset="2"/>
              <a:buChar char=""/>
            </a:pPr>
            <a:endParaRPr lang="fr-FR" sz="2400" b="0" strike="noStrike" spc="-1" dirty="0">
              <a:latin typeface="Calibri" panose="020F0502020204030204" pitchFamily="34" charset="0"/>
              <a:cs typeface="Calibri" panose="020F0502020204030204" pitchFamily="34" charset="0"/>
            </a:endParaRPr>
          </a:p>
          <a:p>
            <a:pPr marL="360" algn="just">
              <a:lnSpc>
                <a:spcPct val="100000"/>
              </a:lnSpc>
              <a:buClr>
                <a:srgbClr val="000000"/>
              </a:buClr>
            </a:pPr>
            <a:r>
              <a:rPr lang="fr-FR" sz="2400" b="0" strike="noStrike"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Laisser le maximum d'air rentrer en moi, en gardant mes épaules détendues, </a:t>
            </a:r>
          </a:p>
          <a:p>
            <a:pPr marL="457200" indent="-456840" algn="just">
              <a:lnSpc>
                <a:spcPct val="100000"/>
              </a:lnSpc>
              <a:buClr>
                <a:srgbClr val="000000"/>
              </a:buClr>
              <a:buFont typeface="Wingdings" charset="2"/>
              <a:buChar char=""/>
            </a:pPr>
            <a:endParaRPr lang="fr-FR" sz="2400" b="0" strike="noStrike" spc="-1" dirty="0">
              <a:latin typeface="Calibri" panose="020F0502020204030204" pitchFamily="34" charset="0"/>
              <a:cs typeface="Calibri" panose="020F0502020204030204" pitchFamily="34" charset="0"/>
            </a:endParaRPr>
          </a:p>
          <a:p>
            <a:pPr marL="360" algn="just">
              <a:lnSpc>
                <a:spcPct val="100000"/>
              </a:lnSpc>
              <a:buClr>
                <a:srgbClr val="000000"/>
              </a:buClr>
            </a:pPr>
            <a:r>
              <a:rPr lang="fr-FR" sz="2400" b="0" strike="noStrike"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Relâcher ses bras d'un coup, en laissant l'air partir par la bouche.</a:t>
            </a:r>
            <a:endParaRPr lang="fr-FR" sz="2400" b="0" strike="noStrike" spc="-1" dirty="0">
              <a:latin typeface="Calibri" panose="020F0502020204030204" pitchFamily="34" charset="0"/>
              <a:cs typeface="Calibri" panose="020F0502020204030204" pitchFamily="34" charset="0"/>
            </a:endParaRPr>
          </a:p>
        </p:txBody>
      </p:sp>
      <p:pic>
        <p:nvPicPr>
          <p:cNvPr id="257" name="Image 8"/>
          <p:cNvPicPr/>
          <p:nvPr/>
        </p:nvPicPr>
        <p:blipFill>
          <a:blip r:embed="rId2"/>
          <a:stretch/>
        </p:blipFill>
        <p:spPr>
          <a:xfrm>
            <a:off x="6118200" y="1184400"/>
            <a:ext cx="2995200" cy="2165760"/>
          </a:xfrm>
          <a:prstGeom prst="rect">
            <a:avLst/>
          </a:prstGeom>
          <a:ln w="0">
            <a:noFill/>
          </a:ln>
        </p:spPr>
      </p:pic>
      <p:sp>
        <p:nvSpPr>
          <p:cNvPr id="258" name="CustomShape 4"/>
          <p:cNvSpPr/>
          <p:nvPr/>
        </p:nvSpPr>
        <p:spPr>
          <a:xfrm>
            <a:off x="1547664" y="1918209"/>
            <a:ext cx="651132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514440" indent="-514080" algn="just">
              <a:lnSpc>
                <a:spcPct val="100000"/>
              </a:lnSpc>
              <a:buClr>
                <a:srgbClr val="FF00FF"/>
              </a:buClr>
              <a:buFont typeface="StarSymbol"/>
              <a:buAutoNum type="arabicPeriod"/>
            </a:pPr>
            <a:r>
              <a:rPr lang="fr-FR" sz="2800" b="1" strike="noStrike" spc="-1" dirty="0">
                <a:solidFill>
                  <a:srgbClr val="FF00FF"/>
                </a:solidFill>
                <a:latin typeface="Tahoma"/>
                <a:ea typeface="Lucida Sans Unicode"/>
              </a:rPr>
              <a:t>Le soupir</a:t>
            </a:r>
            <a:endParaRPr lang="fr-FR" sz="2800" b="0" strike="noStrike" spc="-1" dirty="0">
              <a:latin typeface="Arial"/>
            </a:endParaRPr>
          </a:p>
        </p:txBody>
      </p:sp>
      <p:pic>
        <p:nvPicPr>
          <p:cNvPr id="8" name="Image 7">
            <a:extLst>
              <a:ext uri="{FF2B5EF4-FFF2-40B4-BE49-F238E27FC236}">
                <a16:creationId xmlns:a16="http://schemas.microsoft.com/office/drawing/2014/main" id="{1E50BC99-6DE4-40AB-8059-25877FD6BC13}"/>
              </a:ext>
            </a:extLst>
          </p:cNvPr>
          <p:cNvPicPr>
            <a:picLocks noChangeAspect="1"/>
          </p:cNvPicPr>
          <p:nvPr/>
        </p:nvPicPr>
        <p:blipFill rotWithShape="1">
          <a:blip r:embed="rId3"/>
          <a:srcRect l="15351" t="41597" r="68112" b="31268"/>
          <a:stretch/>
        </p:blipFill>
        <p:spPr>
          <a:xfrm>
            <a:off x="395536" y="13044"/>
            <a:ext cx="998791" cy="921433"/>
          </a:xfrm>
          <a:prstGeom prst="rect">
            <a:avLst/>
          </a:prstGeom>
        </p:spPr>
      </p:pic>
      <p:pic>
        <p:nvPicPr>
          <p:cNvPr id="10" name="Image 9">
            <a:extLst>
              <a:ext uri="{FF2B5EF4-FFF2-40B4-BE49-F238E27FC236}">
                <a16:creationId xmlns:a16="http://schemas.microsoft.com/office/drawing/2014/main" id="{BB48A17F-EAC3-0148-7E5D-1DFD550F4235}"/>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0260220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 calcmode="lin" valueType="num">
                                      <p:cBhvr additive="repl">
                                        <p:cTn id="7" dur="500" fill="hold"/>
                                        <p:tgtEl>
                                          <p:spTgt spid="25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6">
                                            <p:txEl>
                                              <p:pRg st="0" end="0"/>
                                            </p:txEl>
                                          </p:spTgt>
                                        </p:tgtEl>
                                        <p:attrNameLst>
                                          <p:attrName>style.visibility</p:attrName>
                                        </p:attrNameLst>
                                      </p:cBhvr>
                                      <p:to>
                                        <p:strVal val="visible"/>
                                      </p:to>
                                    </p:set>
                                    <p:anim calcmode="lin" valueType="num">
                                      <p:cBhvr additive="repl">
                                        <p:cTn id="13" dur="500" fill="hold"/>
                                        <p:tgtEl>
                                          <p:spTgt spid="256">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6">
                                            <p:txEl>
                                              <p:pRg st="2" end="2"/>
                                            </p:txEl>
                                          </p:spTgt>
                                        </p:tgtEl>
                                        <p:attrNameLst>
                                          <p:attrName>style.visibility</p:attrName>
                                        </p:attrNameLst>
                                      </p:cBhvr>
                                      <p:to>
                                        <p:strVal val="visible"/>
                                      </p:to>
                                    </p:set>
                                    <p:anim calcmode="lin" valueType="num">
                                      <p:cBhvr additive="repl">
                                        <p:cTn id="19" dur="500" fill="hold"/>
                                        <p:tgtEl>
                                          <p:spTgt spid="256">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6">
                                            <p:txEl>
                                              <p:pRg st="4" end="4"/>
                                            </p:txEl>
                                          </p:spTgt>
                                        </p:tgtEl>
                                        <p:attrNameLst>
                                          <p:attrName>style.visibility</p:attrName>
                                        </p:attrNameLst>
                                      </p:cBhvr>
                                      <p:to>
                                        <p:strVal val="visible"/>
                                      </p:to>
                                    </p:set>
                                    <p:anim calcmode="lin" valueType="num">
                                      <p:cBhvr additive="repl">
                                        <p:cTn id="25" dur="500" fill="hold"/>
                                        <p:tgtEl>
                                          <p:spTgt spid="256">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5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DBAEE1-D0FE-4CDD-999E-62AF5D6B399F}"/>
              </a:ext>
            </a:extLst>
          </p:cNvPr>
          <p:cNvSpPr>
            <a:spLocks noGrp="1"/>
          </p:cNvSpPr>
          <p:nvPr>
            <p:ph type="title"/>
          </p:nvPr>
        </p:nvSpPr>
        <p:spPr/>
        <p:txBody>
          <a:bodyPr/>
          <a:lstStyle/>
          <a:p>
            <a:br>
              <a:rPr lang="fr-FR" dirty="0"/>
            </a:br>
            <a:endParaRPr lang="fr-FR" dirty="0"/>
          </a:p>
        </p:txBody>
      </p:sp>
      <p:sp>
        <p:nvSpPr>
          <p:cNvPr id="3" name="Sous-titre 2">
            <a:extLst>
              <a:ext uri="{FF2B5EF4-FFF2-40B4-BE49-F238E27FC236}">
                <a16:creationId xmlns:a16="http://schemas.microsoft.com/office/drawing/2014/main" id="{A2E8B580-591F-4842-8674-7E4F53D4FE01}"/>
              </a:ext>
            </a:extLst>
          </p:cNvPr>
          <p:cNvSpPr>
            <a:spLocks noGrp="1"/>
          </p:cNvSpPr>
          <p:nvPr>
            <p:ph type="subTitle"/>
          </p:nvPr>
        </p:nvSpPr>
        <p:spPr>
          <a:xfrm>
            <a:off x="457200" y="2145815"/>
            <a:ext cx="4474840" cy="799920"/>
          </a:xfrm>
        </p:spPr>
        <p:txBody>
          <a:bodyPr/>
          <a:lstStyle/>
          <a:p>
            <a:endParaRPr lang="fr-FR" dirty="0"/>
          </a:p>
          <a:p>
            <a:endParaRPr lang="fr-FR" dirty="0"/>
          </a:p>
        </p:txBody>
      </p:sp>
      <p:pic>
        <p:nvPicPr>
          <p:cNvPr id="5" name="Image 4">
            <a:extLst>
              <a:ext uri="{FF2B5EF4-FFF2-40B4-BE49-F238E27FC236}">
                <a16:creationId xmlns:a16="http://schemas.microsoft.com/office/drawing/2014/main" id="{E8BE7117-A9E3-4719-ADB9-D300A95BA952}"/>
              </a:ext>
            </a:extLst>
          </p:cNvPr>
          <p:cNvPicPr>
            <a:picLocks noChangeAspect="1"/>
          </p:cNvPicPr>
          <p:nvPr/>
        </p:nvPicPr>
        <p:blipFill rotWithShape="1">
          <a:blip r:embed="rId2"/>
          <a:srcRect l="46063" t="21987" r="13775" b="24788"/>
          <a:stretch/>
        </p:blipFill>
        <p:spPr>
          <a:xfrm>
            <a:off x="5111232" y="660534"/>
            <a:ext cx="3672408" cy="2736305"/>
          </a:xfrm>
          <a:prstGeom prst="rect">
            <a:avLst/>
          </a:prstGeom>
        </p:spPr>
      </p:pic>
      <p:sp>
        <p:nvSpPr>
          <p:cNvPr id="8" name="ZoneTexte 7">
            <a:extLst>
              <a:ext uri="{FF2B5EF4-FFF2-40B4-BE49-F238E27FC236}">
                <a16:creationId xmlns:a16="http://schemas.microsoft.com/office/drawing/2014/main" id="{F161DDE1-BAD7-4942-8EFB-FC117DEDC19B}"/>
              </a:ext>
            </a:extLst>
          </p:cNvPr>
          <p:cNvSpPr txBox="1"/>
          <p:nvPr/>
        </p:nvSpPr>
        <p:spPr>
          <a:xfrm>
            <a:off x="629984" y="1553205"/>
            <a:ext cx="4474841" cy="1200329"/>
          </a:xfrm>
          <a:prstGeom prst="rect">
            <a:avLst/>
          </a:prstGeom>
          <a:noFill/>
        </p:spPr>
        <p:txBody>
          <a:bodyPr wrap="square" rtlCol="0">
            <a:spAutoFit/>
          </a:bodyPr>
          <a:lstStyle/>
          <a:p>
            <a:pPr algn="just"/>
            <a:r>
              <a:rPr lang="fr-FR" sz="2400" b="1" dirty="0">
                <a:latin typeface="Calibri" panose="020F0502020204030204" pitchFamily="34" charset="0"/>
                <a:cs typeface="Calibri" panose="020F0502020204030204" pitchFamily="34" charset="0"/>
              </a:rPr>
              <a:t>Exercice à réaliser plusieurs fois dans la journée, ou à chaque moment de stress.</a:t>
            </a:r>
          </a:p>
        </p:txBody>
      </p:sp>
      <p:sp>
        <p:nvSpPr>
          <p:cNvPr id="9" name="ZoneTexte 8">
            <a:extLst>
              <a:ext uri="{FF2B5EF4-FFF2-40B4-BE49-F238E27FC236}">
                <a16:creationId xmlns:a16="http://schemas.microsoft.com/office/drawing/2014/main" id="{BDD190BC-DCC4-48D7-8EB1-5F3EC9847B70}"/>
              </a:ext>
            </a:extLst>
          </p:cNvPr>
          <p:cNvSpPr txBox="1"/>
          <p:nvPr/>
        </p:nvSpPr>
        <p:spPr>
          <a:xfrm>
            <a:off x="1608158" y="3503968"/>
            <a:ext cx="7056784" cy="3007683"/>
          </a:xfrm>
          <a:prstGeom prst="rect">
            <a:avLst/>
          </a:prstGeom>
          <a:noFill/>
        </p:spPr>
        <p:txBody>
          <a:bodyPr wrap="square" rtlCol="0">
            <a:spAutoFit/>
          </a:bodyPr>
          <a:lstStyle/>
          <a:p>
            <a:pPr marL="342900" indent="-342900">
              <a:lnSpc>
                <a:spcPts val="2000"/>
              </a:lnSpc>
              <a:buAutoNum type="arabicPeriod"/>
            </a:pPr>
            <a:r>
              <a:rPr lang="fr-FR" sz="2400" dirty="0">
                <a:latin typeface="Calibri" panose="020F0502020204030204" pitchFamily="34" charset="0"/>
                <a:cs typeface="Calibri" panose="020F0502020204030204" pitchFamily="34" charset="0"/>
              </a:rPr>
              <a:t>Inspirez par le nez et gonflez le ventre « comme un ballon » en comptant lentement jusqu’à 4.</a:t>
            </a:r>
          </a:p>
          <a:p>
            <a:pPr marL="342900" indent="-342900">
              <a:lnSpc>
                <a:spcPts val="2000"/>
              </a:lnSpc>
              <a:spcBef>
                <a:spcPts val="300"/>
              </a:spcBef>
              <a:spcAft>
                <a:spcPts val="300"/>
              </a:spcAft>
              <a:buAutoNum type="arabicPeriod"/>
            </a:pPr>
            <a:endParaRPr lang="fr-FR" sz="2400" dirty="0">
              <a:latin typeface="Calibri" panose="020F0502020204030204" pitchFamily="34" charset="0"/>
              <a:cs typeface="Calibri" panose="020F0502020204030204" pitchFamily="34" charset="0"/>
            </a:endParaRPr>
          </a:p>
          <a:p>
            <a:pPr marL="342900" indent="-342900">
              <a:lnSpc>
                <a:spcPts val="2000"/>
              </a:lnSpc>
              <a:buAutoNum type="arabicPeriod"/>
            </a:pPr>
            <a:r>
              <a:rPr lang="fr-FR" sz="2400" dirty="0">
                <a:latin typeface="Calibri" panose="020F0502020204030204" pitchFamily="34" charset="0"/>
                <a:cs typeface="Calibri" panose="020F0502020204030204" pitchFamily="34" charset="0"/>
              </a:rPr>
              <a:t>Bloquez la respiration ventre gonflé en comptant lentement jusqu’à 4.</a:t>
            </a:r>
          </a:p>
          <a:p>
            <a:pPr marL="342900" indent="-342900">
              <a:lnSpc>
                <a:spcPts val="2000"/>
              </a:lnSpc>
              <a:buAutoNum type="arabicPeriod"/>
            </a:pPr>
            <a:endParaRPr lang="fr-FR" sz="2400" dirty="0">
              <a:latin typeface="Calibri" panose="020F0502020204030204" pitchFamily="34" charset="0"/>
              <a:cs typeface="Calibri" panose="020F0502020204030204" pitchFamily="34" charset="0"/>
            </a:endParaRPr>
          </a:p>
          <a:p>
            <a:pPr marL="342900" indent="-342900">
              <a:lnSpc>
                <a:spcPts val="2000"/>
              </a:lnSpc>
              <a:buAutoNum type="arabicPeriod"/>
            </a:pPr>
            <a:r>
              <a:rPr lang="fr-FR" sz="2400" dirty="0">
                <a:latin typeface="Calibri" panose="020F0502020204030204" pitchFamily="34" charset="0"/>
                <a:cs typeface="Calibri" panose="020F0502020204030204" pitchFamily="34" charset="0"/>
              </a:rPr>
              <a:t>Expirez par la bouche en comptant lentement jusqu’à 4.</a:t>
            </a:r>
          </a:p>
          <a:p>
            <a:pPr marL="342900" indent="-342900">
              <a:lnSpc>
                <a:spcPts val="2000"/>
              </a:lnSpc>
              <a:buAutoNum type="arabicPeriod"/>
            </a:pPr>
            <a:endParaRPr lang="fr-FR" sz="2400" dirty="0">
              <a:latin typeface="Calibri" panose="020F0502020204030204" pitchFamily="34" charset="0"/>
              <a:cs typeface="Calibri" panose="020F0502020204030204" pitchFamily="34" charset="0"/>
            </a:endParaRPr>
          </a:p>
          <a:p>
            <a:pPr marL="342900" indent="-342900">
              <a:lnSpc>
                <a:spcPts val="2000"/>
              </a:lnSpc>
              <a:buAutoNum type="arabicPeriod"/>
            </a:pPr>
            <a:r>
              <a:rPr lang="fr-FR" sz="2400" dirty="0">
                <a:latin typeface="Calibri" panose="020F0502020204030204" pitchFamily="34" charset="0"/>
                <a:cs typeface="Calibri" panose="020F0502020204030204" pitchFamily="34" charset="0"/>
              </a:rPr>
              <a:t>Bloquez la respiration poumons vides en comptant lentement jusqu’à 4.</a:t>
            </a:r>
          </a:p>
        </p:txBody>
      </p:sp>
      <p:sp>
        <p:nvSpPr>
          <p:cNvPr id="10" name="ZoneTexte 9">
            <a:extLst>
              <a:ext uri="{FF2B5EF4-FFF2-40B4-BE49-F238E27FC236}">
                <a16:creationId xmlns:a16="http://schemas.microsoft.com/office/drawing/2014/main" id="{108C7AAC-90C6-4691-95C4-CCA31611C70B}"/>
              </a:ext>
            </a:extLst>
          </p:cNvPr>
          <p:cNvSpPr txBox="1"/>
          <p:nvPr/>
        </p:nvSpPr>
        <p:spPr>
          <a:xfrm>
            <a:off x="629984" y="1016428"/>
            <a:ext cx="6467166" cy="523220"/>
          </a:xfrm>
          <a:prstGeom prst="rect">
            <a:avLst/>
          </a:prstGeom>
          <a:noFill/>
        </p:spPr>
        <p:txBody>
          <a:bodyPr wrap="square">
            <a:spAutoFit/>
          </a:bodyPr>
          <a:lstStyle/>
          <a:p>
            <a:r>
              <a:rPr lang="fr-FR" sz="2800" b="1" dirty="0">
                <a:solidFill>
                  <a:srgbClr val="FF00FF"/>
                </a:solidFill>
                <a:latin typeface="Tahoma" panose="020B0604030504040204" pitchFamily="34" charset="0"/>
                <a:ea typeface="Tahoma" panose="020B0604030504040204" pitchFamily="34" charset="0"/>
                <a:cs typeface="Tahoma" panose="020B0604030504040204" pitchFamily="34" charset="0"/>
              </a:rPr>
              <a:t>2. Je gère mon stress</a:t>
            </a:r>
          </a:p>
        </p:txBody>
      </p:sp>
      <p:sp>
        <p:nvSpPr>
          <p:cNvPr id="11" name="ZoneTexte 10">
            <a:extLst>
              <a:ext uri="{FF2B5EF4-FFF2-40B4-BE49-F238E27FC236}">
                <a16:creationId xmlns:a16="http://schemas.microsoft.com/office/drawing/2014/main" id="{DD3CE3C6-B44E-46B7-874B-38BB6293A9C3}"/>
              </a:ext>
            </a:extLst>
          </p:cNvPr>
          <p:cNvSpPr txBox="1"/>
          <p:nvPr/>
        </p:nvSpPr>
        <p:spPr>
          <a:xfrm>
            <a:off x="6084168" y="201947"/>
            <a:ext cx="2520280" cy="458587"/>
          </a:xfrm>
          <a:prstGeom prst="rect">
            <a:avLst/>
          </a:prstGeom>
          <a:noFill/>
        </p:spPr>
        <p:txBody>
          <a:bodyPr wrap="square">
            <a:spAutoFit/>
          </a:bodyPr>
          <a:lstStyle/>
          <a:p>
            <a:pPr algn="r">
              <a:lnSpc>
                <a:spcPct val="85000"/>
              </a:lnSpc>
            </a:pPr>
            <a:r>
              <a:rPr lang="fr-FR" sz="2800" b="1" strike="noStrike" spc="-1" dirty="0">
                <a:solidFill>
                  <a:srgbClr val="003399"/>
                </a:solidFill>
                <a:latin typeface="Arial"/>
                <a:ea typeface="Lucida Sans Unicode"/>
              </a:rPr>
              <a:t>Je m’entraine</a:t>
            </a:r>
            <a:endParaRPr lang="en-GB" sz="2800" b="0" strike="noStrike" spc="-1" dirty="0">
              <a:solidFill>
                <a:srgbClr val="FFFFFF"/>
              </a:solidFill>
              <a:latin typeface="Times New Roman"/>
            </a:endParaRPr>
          </a:p>
        </p:txBody>
      </p:sp>
      <p:pic>
        <p:nvPicPr>
          <p:cNvPr id="12" name="Image 11">
            <a:extLst>
              <a:ext uri="{FF2B5EF4-FFF2-40B4-BE49-F238E27FC236}">
                <a16:creationId xmlns:a16="http://schemas.microsoft.com/office/drawing/2014/main" id="{C3D930FC-C1F3-4D18-8535-23C26AB81AEC}"/>
              </a:ext>
            </a:extLst>
          </p:cNvPr>
          <p:cNvPicPr>
            <a:picLocks noChangeAspect="1"/>
          </p:cNvPicPr>
          <p:nvPr/>
        </p:nvPicPr>
        <p:blipFill rotWithShape="1">
          <a:blip r:embed="rId3"/>
          <a:srcRect l="15351" t="41597" r="68112" b="31268"/>
          <a:stretch/>
        </p:blipFill>
        <p:spPr>
          <a:xfrm>
            <a:off x="390334" y="13502"/>
            <a:ext cx="949060" cy="875553"/>
          </a:xfrm>
          <a:prstGeom prst="rect">
            <a:avLst/>
          </a:prstGeom>
        </p:spPr>
      </p:pic>
      <p:pic>
        <p:nvPicPr>
          <p:cNvPr id="14" name="Image 13">
            <a:extLst>
              <a:ext uri="{FF2B5EF4-FFF2-40B4-BE49-F238E27FC236}">
                <a16:creationId xmlns:a16="http://schemas.microsoft.com/office/drawing/2014/main" id="{36B607C6-C605-2897-1ABA-55B534052579}"/>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25063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extShape 1"/>
          <p:cNvSpPr txBox="1"/>
          <p:nvPr/>
        </p:nvSpPr>
        <p:spPr>
          <a:xfrm>
            <a:off x="6521760" y="-12600"/>
            <a:ext cx="237600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Les silences</a:t>
            </a:r>
            <a:endParaRPr lang="en-GB" sz="2800" b="0" strike="noStrike" spc="-1">
              <a:solidFill>
                <a:srgbClr val="FFFFFF"/>
              </a:solidFill>
              <a:latin typeface="Times New Roman"/>
            </a:endParaRPr>
          </a:p>
        </p:txBody>
      </p:sp>
      <p:sp>
        <p:nvSpPr>
          <p:cNvPr id="270" name="CustomShape 2"/>
          <p:cNvSpPr/>
          <p:nvPr/>
        </p:nvSpPr>
        <p:spPr>
          <a:xfrm>
            <a:off x="1631160" y="622800"/>
            <a:ext cx="5748840" cy="5949000"/>
          </a:xfrm>
          <a:prstGeom prst="ellipse">
            <a:avLst/>
          </a:prstGeom>
          <a:noFill/>
          <a:ln w="76200">
            <a:solidFill>
              <a:schemeClr val="tx1"/>
            </a:solidFill>
            <a:round/>
          </a:ln>
        </p:spPr>
        <p:style>
          <a:lnRef idx="0">
            <a:scrgbClr r="0" g="0" b="0"/>
          </a:lnRef>
          <a:fillRef idx="0">
            <a:scrgbClr r="0" g="0" b="0"/>
          </a:fillRef>
          <a:effectRef idx="0">
            <a:scrgbClr r="0" g="0" b="0"/>
          </a:effectRef>
          <a:fontRef idx="minor"/>
        </p:style>
      </p:sp>
      <p:sp>
        <p:nvSpPr>
          <p:cNvPr id="271" name="CustomShape 3"/>
          <p:cNvSpPr/>
          <p:nvPr/>
        </p:nvSpPr>
        <p:spPr>
          <a:xfrm>
            <a:off x="3331800" y="1656720"/>
            <a:ext cx="2160000" cy="137016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800" b="1" strike="noStrike" spc="-1" dirty="0">
                <a:solidFill>
                  <a:srgbClr val="000000"/>
                </a:solidFill>
                <a:latin typeface="Comic Sans MS"/>
                <a:ea typeface="Lucida Sans Unicode"/>
              </a:rPr>
              <a:t>Ils rythment mon propos</a:t>
            </a:r>
            <a:endParaRPr lang="fr-FR" sz="2800" b="0" strike="noStrike" spc="-1" dirty="0">
              <a:latin typeface="Arial"/>
            </a:endParaRPr>
          </a:p>
        </p:txBody>
      </p:sp>
      <p:sp>
        <p:nvSpPr>
          <p:cNvPr id="272" name="CustomShape 4"/>
          <p:cNvSpPr/>
          <p:nvPr/>
        </p:nvSpPr>
        <p:spPr>
          <a:xfrm>
            <a:off x="899640" y="1839240"/>
            <a:ext cx="2016000" cy="100512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0" strike="noStrike" spc="-1">
                <a:solidFill>
                  <a:srgbClr val="000000"/>
                </a:solidFill>
                <a:latin typeface="Comic Sans MS"/>
                <a:ea typeface="Lucida Sans Unicode"/>
              </a:rPr>
              <a:t>Avant de commencer à parler</a:t>
            </a:r>
            <a:endParaRPr lang="fr-FR" sz="2000" b="0" strike="noStrike" spc="-1">
              <a:latin typeface="Arial"/>
            </a:endParaRPr>
          </a:p>
        </p:txBody>
      </p:sp>
      <p:sp>
        <p:nvSpPr>
          <p:cNvPr id="273" name="CustomShape 5"/>
          <p:cNvSpPr/>
          <p:nvPr/>
        </p:nvSpPr>
        <p:spPr>
          <a:xfrm>
            <a:off x="3744000" y="251280"/>
            <a:ext cx="1800000" cy="70020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000" b="0" strike="noStrike" spc="-1">
                <a:solidFill>
                  <a:srgbClr val="000000"/>
                </a:solidFill>
                <a:latin typeface="Comic Sans MS"/>
                <a:ea typeface="Lucida Sans Unicode"/>
              </a:rPr>
              <a:t>Pendant ma présentation</a:t>
            </a:r>
            <a:endParaRPr lang="fr-FR" sz="2000" b="0" strike="noStrike" spc="-1">
              <a:latin typeface="Arial"/>
            </a:endParaRPr>
          </a:p>
        </p:txBody>
      </p:sp>
      <p:sp>
        <p:nvSpPr>
          <p:cNvPr id="274" name="CustomShape 6"/>
          <p:cNvSpPr/>
          <p:nvPr/>
        </p:nvSpPr>
        <p:spPr>
          <a:xfrm>
            <a:off x="6257160" y="1839240"/>
            <a:ext cx="2376000" cy="70020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0" strike="noStrike" spc="-1">
                <a:solidFill>
                  <a:srgbClr val="000000"/>
                </a:solidFill>
                <a:latin typeface="Comic Sans MS"/>
                <a:ea typeface="Lucida Sans Unicode"/>
              </a:rPr>
              <a:t>Lors de l'entretien</a:t>
            </a:r>
            <a:endParaRPr lang="fr-FR" sz="2000" b="0" strike="noStrike" spc="-1">
              <a:latin typeface="Arial"/>
            </a:endParaRPr>
          </a:p>
        </p:txBody>
      </p:sp>
      <p:sp>
        <p:nvSpPr>
          <p:cNvPr id="275" name="CustomShape 7"/>
          <p:cNvSpPr/>
          <p:nvPr/>
        </p:nvSpPr>
        <p:spPr>
          <a:xfrm>
            <a:off x="396000" y="622800"/>
            <a:ext cx="1655280" cy="516960"/>
          </a:xfrm>
          <a:prstGeom prst="rect">
            <a:avLst/>
          </a:prstGeom>
          <a:solidFill>
            <a:srgbClr val="00CC99"/>
          </a:solidFill>
          <a:ln>
            <a:solidFill>
              <a:srgbClr val="FFFFFF"/>
            </a:solidFill>
            <a:round/>
          </a:ln>
          <a:effectLst>
            <a:outerShdw blurRad="40000" dist="20160" dir="5400000" rotWithShape="0">
              <a:srgbClr val="000000">
                <a:alpha val="38000"/>
              </a:srgbClr>
            </a:outerShdw>
          </a:effectLst>
        </p:spPr>
        <p:style>
          <a:lnRef idx="3">
            <a:schemeClr val="lt1"/>
          </a:lnRef>
          <a:fillRef idx="1">
            <a:schemeClr val="accent1"/>
          </a:fillRef>
          <a:effectRef idx="1">
            <a:schemeClr val="accent1"/>
          </a:effectRef>
          <a:fontRef idx="minor"/>
        </p:style>
        <p:txBody>
          <a:bodyPr lIns="90000" tIns="45000" rIns="90000" bIns="45000">
            <a:spAutoFit/>
          </a:bodyPr>
          <a:lstStyle/>
          <a:p>
            <a:pPr>
              <a:lnSpc>
                <a:spcPct val="100000"/>
              </a:lnSpc>
            </a:pPr>
            <a:r>
              <a:rPr lang="fr-FR" sz="2800" b="0" strike="noStrike" spc="-1">
                <a:solidFill>
                  <a:srgbClr val="000000"/>
                </a:solidFill>
                <a:latin typeface="Arial"/>
                <a:ea typeface="Lucida Sans Unicode"/>
              </a:rPr>
              <a:t>Quand ?</a:t>
            </a:r>
            <a:endParaRPr lang="fr-FR" sz="2800" b="0" strike="noStrike" spc="-1">
              <a:latin typeface="Arial"/>
            </a:endParaRPr>
          </a:p>
        </p:txBody>
      </p:sp>
      <p:sp>
        <p:nvSpPr>
          <p:cNvPr id="276" name="CustomShape 8"/>
          <p:cNvSpPr/>
          <p:nvPr/>
        </p:nvSpPr>
        <p:spPr>
          <a:xfrm>
            <a:off x="100440" y="4190400"/>
            <a:ext cx="1903320" cy="516960"/>
          </a:xfrm>
          <a:prstGeom prst="rect">
            <a:avLst/>
          </a:prstGeom>
          <a:solidFill>
            <a:srgbClr val="00CC99"/>
          </a:solidFill>
          <a:ln>
            <a:solidFill>
              <a:srgbClr val="FFFFFF"/>
            </a:solidFill>
            <a:round/>
          </a:ln>
          <a:effectLst>
            <a:outerShdw blurRad="40000" dist="20160" dir="5400000" rotWithShape="0">
              <a:srgbClr val="000000">
                <a:alpha val="38000"/>
              </a:srgbClr>
            </a:outerShdw>
          </a:effectLst>
        </p:spPr>
        <p:style>
          <a:lnRef idx="3">
            <a:schemeClr val="lt1"/>
          </a:lnRef>
          <a:fillRef idx="1">
            <a:schemeClr val="accent1"/>
          </a:fillRef>
          <a:effectRef idx="1">
            <a:schemeClr val="accent1"/>
          </a:effectRef>
          <a:fontRef idx="minor"/>
        </p:style>
        <p:txBody>
          <a:bodyPr wrap="none" lIns="90000" tIns="45000" rIns="90000" bIns="45000">
            <a:spAutoFit/>
          </a:bodyPr>
          <a:lstStyle/>
          <a:p>
            <a:pPr>
              <a:lnSpc>
                <a:spcPct val="100000"/>
              </a:lnSpc>
            </a:pPr>
            <a:r>
              <a:rPr lang="fr-FR" sz="2800" b="0" strike="noStrike" spc="-1">
                <a:solidFill>
                  <a:srgbClr val="000000"/>
                </a:solidFill>
                <a:latin typeface="Arial"/>
                <a:ea typeface="Lucida Sans Unicode"/>
              </a:rPr>
              <a:t>Pourquoi ?</a:t>
            </a:r>
            <a:endParaRPr lang="fr-FR" sz="2800" b="0" strike="noStrike" spc="-1">
              <a:latin typeface="Arial"/>
            </a:endParaRPr>
          </a:p>
        </p:txBody>
      </p:sp>
      <p:sp>
        <p:nvSpPr>
          <p:cNvPr id="277" name="CustomShape 9"/>
          <p:cNvSpPr/>
          <p:nvPr/>
        </p:nvSpPr>
        <p:spPr>
          <a:xfrm>
            <a:off x="1403640" y="5212080"/>
            <a:ext cx="1367640" cy="36468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Comic Sans MS"/>
                <a:ea typeface="Lucida Sans Unicode"/>
              </a:rPr>
              <a:t>Respirer</a:t>
            </a:r>
            <a:endParaRPr lang="fr-FR" sz="1800" b="0" strike="noStrike" spc="-1">
              <a:latin typeface="Arial"/>
            </a:endParaRPr>
          </a:p>
        </p:txBody>
      </p:sp>
      <p:sp>
        <p:nvSpPr>
          <p:cNvPr id="278" name="CustomShape 10"/>
          <p:cNvSpPr/>
          <p:nvPr/>
        </p:nvSpPr>
        <p:spPr>
          <a:xfrm>
            <a:off x="3866400" y="6117840"/>
            <a:ext cx="1439640" cy="63900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dirty="0">
                <a:solidFill>
                  <a:srgbClr val="000000"/>
                </a:solidFill>
                <a:latin typeface="Comic Sans MS"/>
                <a:ea typeface="Lucida Sans Unicode"/>
              </a:rPr>
              <a:t>Clarifier mon propos</a:t>
            </a:r>
            <a:endParaRPr lang="fr-FR" sz="1800" b="0" strike="noStrike" spc="-1" dirty="0">
              <a:latin typeface="Arial"/>
            </a:endParaRPr>
          </a:p>
        </p:txBody>
      </p:sp>
      <p:sp>
        <p:nvSpPr>
          <p:cNvPr id="279" name="CustomShape 11"/>
          <p:cNvSpPr/>
          <p:nvPr/>
        </p:nvSpPr>
        <p:spPr>
          <a:xfrm>
            <a:off x="6239340" y="4423320"/>
            <a:ext cx="1925280" cy="131004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0" strike="noStrike" spc="-1">
                <a:solidFill>
                  <a:srgbClr val="000000"/>
                </a:solidFill>
                <a:latin typeface="Comic Sans MS"/>
                <a:ea typeface="Lucida Sans Unicode"/>
              </a:rPr>
              <a:t>Recevoir, d'entendre et de comprendre </a:t>
            </a:r>
            <a:endParaRPr lang="fr-FR" sz="2000" b="0" strike="noStrike" spc="-1">
              <a:latin typeface="Arial"/>
            </a:endParaRPr>
          </a:p>
        </p:txBody>
      </p:sp>
      <p:pic>
        <p:nvPicPr>
          <p:cNvPr id="280" name="Image 14"/>
          <p:cNvPicPr/>
          <p:nvPr/>
        </p:nvPicPr>
        <p:blipFill>
          <a:blip r:embed="rId3"/>
          <a:stretch/>
        </p:blipFill>
        <p:spPr>
          <a:xfrm>
            <a:off x="3361680" y="3141720"/>
            <a:ext cx="2449080" cy="2861280"/>
          </a:xfrm>
          <a:prstGeom prst="rect">
            <a:avLst/>
          </a:prstGeom>
          <a:ln w="0">
            <a:noFill/>
          </a:ln>
        </p:spPr>
      </p:pic>
      <p:pic>
        <p:nvPicPr>
          <p:cNvPr id="16" name="Image 15">
            <a:extLst>
              <a:ext uri="{FF2B5EF4-FFF2-40B4-BE49-F238E27FC236}">
                <a16:creationId xmlns:a16="http://schemas.microsoft.com/office/drawing/2014/main" id="{45A46018-F532-780C-B0F6-2CDB1D23C9AA}"/>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4061548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75"/>
                                        </p:tgtEl>
                                        <p:attrNameLst>
                                          <p:attrName>style.visibility</p:attrName>
                                        </p:attrNameLst>
                                      </p:cBhvr>
                                      <p:to>
                                        <p:strVal val="visible"/>
                                      </p:to>
                                    </p:set>
                                    <p:anim calcmode="lin" valueType="num">
                                      <p:cBhvr additive="repl">
                                        <p:cTn id="11" dur="500" fill="hold"/>
                                        <p:tgtEl>
                                          <p:spTgt spid="275"/>
                                        </p:tgtEl>
                                        <p:attrNameLst>
                                          <p:attrName>ppt_x</p:attrName>
                                        </p:attrNameLst>
                                      </p:cBhvr>
                                      <p:tavLst>
                                        <p:tav tm="0">
                                          <p:val>
                                            <p:strVal val="#ppt_x"/>
                                          </p:val>
                                        </p:tav>
                                        <p:tav tm="100000">
                                          <p:val>
                                            <p:strVal val="#ppt_x"/>
                                          </p:val>
                                        </p:tav>
                                      </p:tavLst>
                                    </p:anim>
                                    <p:anim calcmode="lin" valueType="num">
                                      <p:cBhvr additive="repl">
                                        <p:cTn id="12" dur="500" fill="hold"/>
                                        <p:tgtEl>
                                          <p:spTgt spid="2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Effect transition="in" filter="fade">
                                      <p:cBhvr additive="repl">
                                        <p:cTn id="17" dur="1000"/>
                                        <p:tgtEl>
                                          <p:spTgt spid="276"/>
                                        </p:tgtEl>
                                      </p:cBhvr>
                                    </p:animEffect>
                                    <p:anim calcmode="lin" valueType="num">
                                      <p:cBhvr additive="repl">
                                        <p:cTn id="18" dur="1000" fill="hold"/>
                                        <p:tgtEl>
                                          <p:spTgt spid="276"/>
                                        </p:tgtEl>
                                        <p:attrNameLst>
                                          <p:attrName>ppt_x</p:attrName>
                                        </p:attrNameLst>
                                      </p:cBhvr>
                                      <p:tavLst>
                                        <p:tav tm="0">
                                          <p:val>
                                            <p:strVal val="#ppt_x"/>
                                          </p:val>
                                        </p:tav>
                                        <p:tav tm="100000">
                                          <p:val>
                                            <p:strVal val="#ppt_x"/>
                                          </p:val>
                                        </p:tav>
                                      </p:tavLst>
                                    </p:anim>
                                    <p:anim calcmode="lin" valueType="num">
                                      <p:cBhvr additive="repl">
                                        <p:cTn id="1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barn(inVertical)">
                                      <p:cBhvr additive="repl">
                                        <p:cTn id="24" dur="500"/>
                                        <p:tgtEl>
                                          <p:spTgt spid="27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3"/>
                                        </p:tgtEl>
                                        <p:attrNameLst>
                                          <p:attrName>style.visibility</p:attrName>
                                        </p:attrNameLst>
                                      </p:cBhvr>
                                      <p:to>
                                        <p:strVal val="visible"/>
                                      </p:to>
                                    </p:set>
                                    <p:animEffect transition="in" filter="barn(inVertical)">
                                      <p:cBhvr additive="repl">
                                        <p:cTn id="29" dur="500"/>
                                        <p:tgtEl>
                                          <p:spTgt spid="27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4"/>
                                        </p:tgtEl>
                                        <p:attrNameLst>
                                          <p:attrName>style.visibility</p:attrName>
                                        </p:attrNameLst>
                                      </p:cBhvr>
                                      <p:to>
                                        <p:strVal val="visible"/>
                                      </p:to>
                                    </p:set>
                                    <p:animEffect transition="in" filter="barn(inVertical)">
                                      <p:cBhvr additive="repl">
                                        <p:cTn id="34" dur="500"/>
                                        <p:tgtEl>
                                          <p:spTgt spid="27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7"/>
                                        </p:tgtEl>
                                        <p:attrNameLst>
                                          <p:attrName>style.visibility</p:attrName>
                                        </p:attrNameLst>
                                      </p:cBhvr>
                                      <p:to>
                                        <p:strVal val="visible"/>
                                      </p:to>
                                    </p:set>
                                    <p:animEffect transition="in" filter="barn(inVertical)">
                                      <p:cBhvr additive="repl">
                                        <p:cTn id="39" dur="500"/>
                                        <p:tgtEl>
                                          <p:spTgt spid="27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78"/>
                                        </p:tgtEl>
                                        <p:attrNameLst>
                                          <p:attrName>style.visibility</p:attrName>
                                        </p:attrNameLst>
                                      </p:cBhvr>
                                      <p:to>
                                        <p:strVal val="visible"/>
                                      </p:to>
                                    </p:set>
                                    <p:animEffect transition="in" filter="barn(inVertical)">
                                      <p:cBhvr additive="repl">
                                        <p:cTn id="44" dur="500"/>
                                        <p:tgtEl>
                                          <p:spTgt spid="27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79"/>
                                        </p:tgtEl>
                                        <p:attrNameLst>
                                          <p:attrName>style.visibility</p:attrName>
                                        </p:attrNameLst>
                                      </p:cBhvr>
                                      <p:to>
                                        <p:strVal val="visible"/>
                                      </p:to>
                                    </p:set>
                                    <p:animEffect transition="in" filter="barn(inVertical)">
                                      <p:cBhvr additive="repl">
                                        <p:cTn id="49" dur="500"/>
                                        <p:tgtEl>
                                          <p:spTgt spid="279"/>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xit" fill="hold" nodeType="clickEffect">
                                  <p:stCondLst>
                                    <p:cond delay="0"/>
                                  </p:stCondLst>
                                  <p:childTnLst>
                                    <p:anim calcmode="lin" valueType="num">
                                      <p:cBhvr additive="repl">
                                        <p:cTn id="53" dur="1000"/>
                                        <p:tgtEl>
                                          <p:spTgt spid="280"/>
                                        </p:tgtEl>
                                        <p:attrNameLst>
                                          <p:attrName>ppt_w</p:attrName>
                                        </p:attrNameLst>
                                      </p:cBhvr>
                                      <p:tavLst>
                                        <p:tav tm="0">
                                          <p:val>
                                            <p:strVal val="#ppt_w"/>
                                          </p:val>
                                        </p:tav>
                                        <p:tav tm="100000">
                                          <p:val>
                                            <p:fltVal val="0"/>
                                          </p:val>
                                        </p:tav>
                                      </p:tavLst>
                                    </p:anim>
                                    <p:anim calcmode="lin" valueType="num">
                                      <p:cBhvr additive="repl">
                                        <p:cTn id="54" dur="1000"/>
                                        <p:tgtEl>
                                          <p:spTgt spid="280"/>
                                        </p:tgtEl>
                                        <p:attrNameLst>
                                          <p:attrName>ppt_h</p:attrName>
                                        </p:attrNameLst>
                                      </p:cBhvr>
                                      <p:tavLst>
                                        <p:tav tm="0">
                                          <p:val>
                                            <p:strVal val="#ppt_h"/>
                                          </p:val>
                                        </p:tav>
                                        <p:tav tm="100000">
                                          <p:val>
                                            <p:fltVal val="0"/>
                                          </p:val>
                                        </p:tav>
                                      </p:tavLst>
                                    </p:anim>
                                    <p:anim calcmode="lin" valueType="num">
                                      <p:cBhvr additive="repl">
                                        <p:cTn id="55" dur="1000"/>
                                        <p:tgtEl>
                                          <p:spTgt spid="280"/>
                                        </p:tgtEl>
                                        <p:attrNameLst>
                                          <p:attrName>r</p:attrName>
                                        </p:attrNameLst>
                                      </p:cBhvr>
                                      <p:tavLst>
                                        <p:tav tm="0">
                                          <p:val>
                                            <p:strVal val="0"/>
                                          </p:val>
                                        </p:tav>
                                        <p:tav tm="100000">
                                          <p:val>
                                            <p:strVal val="90"/>
                                          </p:val>
                                        </p:tav>
                                      </p:tavLst>
                                    </p:anim>
                                    <p:animEffect transition="out" filter="fade">
                                      <p:cBhvr additive="repl">
                                        <p:cTn id="56" dur="1000"/>
                                        <p:tgtEl>
                                          <p:spTgt spid="280"/>
                                        </p:tgtEl>
                                      </p:cBhvr>
                                    </p:animEffect>
                                    <p:set>
                                      <p:cBhvr>
                                        <p:cTn id="57" dur="1" fill="hold">
                                          <p:stCondLst>
                                            <p:cond delay="999"/>
                                          </p:stCondLst>
                                        </p:cTn>
                                        <p:tgtEl>
                                          <p:spTgt spid="2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Les silences</a:t>
            </a:r>
            <a:endParaRPr lang="en-GB" sz="2800" b="0" strike="noStrike" spc="-1" dirty="0">
              <a:solidFill>
                <a:srgbClr val="FFFFFF"/>
              </a:solidFill>
              <a:latin typeface="Times New Roman"/>
            </a:endParaRPr>
          </a:p>
        </p:txBody>
      </p:sp>
      <p:sp>
        <p:nvSpPr>
          <p:cNvPr id="286" name="CustomShape 2"/>
          <p:cNvSpPr/>
          <p:nvPr/>
        </p:nvSpPr>
        <p:spPr>
          <a:xfrm>
            <a:off x="2013712" y="1352235"/>
            <a:ext cx="6446520" cy="452286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buClr>
                <a:srgbClr val="3333CC"/>
              </a:buClr>
              <a:buFont typeface="Wingdings" charset="2"/>
              <a:buChar char=""/>
            </a:pPr>
            <a:r>
              <a:rPr lang="fr-FR" sz="2400" b="1" strike="noStrike" spc="-1" dirty="0">
                <a:solidFill>
                  <a:srgbClr val="3333CC"/>
                </a:solidFill>
                <a:latin typeface="Times New Roman"/>
                <a:ea typeface="Lucida Sans Unicode"/>
              </a:rPr>
              <a:t>Avant de commencer à parler : </a:t>
            </a:r>
            <a:r>
              <a:rPr lang="fr-FR" sz="2400" b="1" strike="noStrike" spc="-1" dirty="0">
                <a:solidFill>
                  <a:srgbClr val="000000"/>
                </a:solidFill>
                <a:latin typeface="Times New Roman"/>
                <a:ea typeface="Lucida Sans Unicode"/>
              </a:rPr>
              <a:t>5 à 10 </a:t>
            </a:r>
            <a:r>
              <a:rPr lang="fr-FR" sz="2400" b="0" strike="noStrike" spc="-1" dirty="0">
                <a:solidFill>
                  <a:srgbClr val="000000"/>
                </a:solidFill>
                <a:latin typeface="Times New Roman"/>
                <a:ea typeface="Lucida Sans Unicode"/>
              </a:rPr>
              <a:t>secondes;</a:t>
            </a:r>
          </a:p>
          <a:p>
            <a:pPr algn="just">
              <a:lnSpc>
                <a:spcPct val="100000"/>
              </a:lnSpc>
              <a:buClr>
                <a:srgbClr val="3333CC"/>
              </a:buClr>
              <a:buFont typeface="Wingdings" charset="2"/>
              <a:buChar char=""/>
            </a:pPr>
            <a:endParaRPr lang="fr-FR" sz="2400" b="0" strike="noStrike" spc="-1" dirty="0">
              <a:latin typeface="Arial"/>
            </a:endParaRPr>
          </a:p>
          <a:p>
            <a:pPr algn="just">
              <a:lnSpc>
                <a:spcPct val="100000"/>
              </a:lnSpc>
              <a:buClr>
                <a:srgbClr val="3333CC"/>
              </a:buClr>
              <a:buFont typeface="Wingdings" charset="2"/>
              <a:buChar char=""/>
            </a:pPr>
            <a:r>
              <a:rPr lang="fr-FR" sz="2400" b="1" strike="noStrike" spc="-1" dirty="0">
                <a:solidFill>
                  <a:srgbClr val="3333CC"/>
                </a:solidFill>
                <a:latin typeface="Times New Roman"/>
                <a:ea typeface="Lucida Sans Unicode"/>
              </a:rPr>
              <a:t>Pendant la présentation : </a:t>
            </a:r>
            <a:r>
              <a:rPr lang="fr-FR" sz="2400" b="1" strike="noStrike" spc="-1" dirty="0">
                <a:solidFill>
                  <a:srgbClr val="000000"/>
                </a:solidFill>
                <a:latin typeface="Times New Roman"/>
                <a:ea typeface="Lucida Sans Unicode"/>
              </a:rPr>
              <a:t>des pauses </a:t>
            </a:r>
            <a:r>
              <a:rPr lang="fr-FR" sz="2400" b="0" strike="noStrike" spc="-1" dirty="0">
                <a:solidFill>
                  <a:srgbClr val="000000"/>
                </a:solidFill>
                <a:latin typeface="Times New Roman"/>
                <a:ea typeface="Lucida Sans Unicode"/>
              </a:rPr>
              <a:t>de quelques secondes </a:t>
            </a:r>
            <a:r>
              <a:rPr lang="fr-FR" sz="2400" b="1" strike="noStrike" spc="-1" dirty="0">
                <a:solidFill>
                  <a:srgbClr val="000000"/>
                </a:solidFill>
                <a:latin typeface="Times New Roman"/>
                <a:ea typeface="Lucida Sans Unicode"/>
              </a:rPr>
              <a:t>représentant environ 1 minute 30 </a:t>
            </a:r>
            <a:r>
              <a:rPr lang="fr-FR" sz="2400" b="0" strike="noStrike" spc="-1" dirty="0">
                <a:solidFill>
                  <a:srgbClr val="000000"/>
                </a:solidFill>
                <a:latin typeface="Times New Roman"/>
                <a:ea typeface="Lucida Sans Unicode"/>
              </a:rPr>
              <a:t>au total sur les </a:t>
            </a:r>
            <a:r>
              <a:rPr lang="fr-FR" sz="2400" b="1" strike="noStrike" spc="-1" dirty="0">
                <a:solidFill>
                  <a:srgbClr val="000000"/>
                </a:solidFill>
                <a:latin typeface="Times New Roman"/>
                <a:ea typeface="Lucida Sans Unicode"/>
              </a:rPr>
              <a:t>5 </a:t>
            </a:r>
            <a:r>
              <a:rPr lang="fr-FR" sz="2400" b="0" strike="noStrike" spc="-1" dirty="0">
                <a:solidFill>
                  <a:srgbClr val="000000"/>
                </a:solidFill>
                <a:latin typeface="Times New Roman"/>
                <a:ea typeface="Lucida Sans Unicode"/>
              </a:rPr>
              <a:t>minutes prévues;</a:t>
            </a:r>
          </a:p>
          <a:p>
            <a:pPr algn="just">
              <a:lnSpc>
                <a:spcPct val="100000"/>
              </a:lnSpc>
              <a:buClr>
                <a:srgbClr val="3333CC"/>
              </a:buClr>
              <a:buFont typeface="Wingdings" charset="2"/>
              <a:buChar char=""/>
            </a:pPr>
            <a:endParaRPr lang="fr-FR" sz="2400" b="0" strike="noStrike" spc="-1" dirty="0">
              <a:latin typeface="Arial"/>
            </a:endParaRPr>
          </a:p>
          <a:p>
            <a:pPr algn="just">
              <a:lnSpc>
                <a:spcPct val="100000"/>
              </a:lnSpc>
              <a:buClr>
                <a:srgbClr val="3333CC"/>
              </a:buClr>
              <a:buFont typeface="Wingdings" charset="2"/>
              <a:buChar char=""/>
            </a:pPr>
            <a:r>
              <a:rPr lang="fr-FR" sz="2400" b="1" strike="noStrike" spc="-1" dirty="0">
                <a:solidFill>
                  <a:srgbClr val="3333CC"/>
                </a:solidFill>
                <a:latin typeface="Times New Roman"/>
                <a:ea typeface="Lucida Sans Unicode"/>
              </a:rPr>
              <a:t>Pendant l'entretien : </a:t>
            </a:r>
            <a:r>
              <a:rPr lang="fr-FR" sz="2400" b="0" strike="noStrike" spc="-1" dirty="0">
                <a:solidFill>
                  <a:srgbClr val="000000"/>
                </a:solidFill>
                <a:latin typeface="Times New Roman"/>
                <a:ea typeface="Lucida Sans Unicode"/>
              </a:rPr>
              <a:t>quelques secondes avant chaque réponse aux questions du jury.</a:t>
            </a:r>
            <a:endParaRPr lang="fr-FR" sz="2400" b="0" strike="noStrike" spc="-1" dirty="0">
              <a:latin typeface="Arial"/>
            </a:endParaRPr>
          </a:p>
          <a:p>
            <a:pPr algn="just">
              <a:lnSpc>
                <a:spcPct val="100000"/>
              </a:lnSpc>
            </a:pPr>
            <a:endParaRPr lang="fr-FR" sz="2400" b="0" strike="noStrike" spc="-1" dirty="0">
              <a:latin typeface="Arial"/>
            </a:endParaRPr>
          </a:p>
          <a:p>
            <a:pPr algn="just">
              <a:lnSpc>
                <a:spcPct val="100000"/>
              </a:lnSpc>
              <a:buClr>
                <a:srgbClr val="000000"/>
              </a:buClr>
              <a:buFont typeface="Wingdings" charset="2"/>
              <a:buChar char=""/>
            </a:pPr>
            <a:r>
              <a:rPr lang="fr-FR" sz="2400" b="0" strike="noStrike" spc="-1" dirty="0">
                <a:solidFill>
                  <a:srgbClr val="000000"/>
                </a:solidFill>
                <a:latin typeface="Times New Roman"/>
                <a:ea typeface="Lucida Sans Unicode"/>
              </a:rPr>
              <a:t>Les silences me permettent d’éliminer les mots parasites : «bah», « euh» ou « en fait». </a:t>
            </a:r>
            <a:endParaRPr lang="fr-FR" sz="2400" b="0" strike="noStrike" spc="-1" dirty="0">
              <a:latin typeface="Arial"/>
            </a:endParaRPr>
          </a:p>
        </p:txBody>
      </p:sp>
      <p:pic>
        <p:nvPicPr>
          <p:cNvPr id="1026" name="Picture 2" descr="CHUTT - MeltingBook">
            <a:extLst>
              <a:ext uri="{FF2B5EF4-FFF2-40B4-BE49-F238E27FC236}">
                <a16:creationId xmlns:a16="http://schemas.microsoft.com/office/drawing/2014/main" id="{AD138073-7257-4658-9E5E-0C5B0B1E5C3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50" r="1887" b="10100"/>
          <a:stretch/>
        </p:blipFill>
        <p:spPr bwMode="auto">
          <a:xfrm>
            <a:off x="395536" y="0"/>
            <a:ext cx="864096" cy="85898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71F0285-483E-CD65-4E62-895AA9790D71}"/>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22968167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anim calcmode="lin" valueType="num">
                                      <p:cBhvr additive="repl">
                                        <p:cTn id="7" dur="500" fill="hold"/>
                                        <p:tgtEl>
                                          <p:spTgt spid="286">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
                                            <p:txEl>
                                              <p:pRg st="2" end="2"/>
                                            </p:txEl>
                                          </p:spTgt>
                                        </p:tgtEl>
                                        <p:attrNameLst>
                                          <p:attrName>style.visibility</p:attrName>
                                        </p:attrNameLst>
                                      </p:cBhvr>
                                      <p:to>
                                        <p:strVal val="visible"/>
                                      </p:to>
                                    </p:set>
                                    <p:anim calcmode="lin" valueType="num">
                                      <p:cBhvr additive="repl">
                                        <p:cTn id="13" dur="500" fill="hold"/>
                                        <p:tgtEl>
                                          <p:spTgt spid="286">
                                            <p:txEl>
                                              <p:pRg st="2" end="2"/>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
                                            <p:txEl>
                                              <p:pRg st="4" end="4"/>
                                            </p:txEl>
                                          </p:spTgt>
                                        </p:tgtEl>
                                        <p:attrNameLst>
                                          <p:attrName>style.visibility</p:attrName>
                                        </p:attrNameLst>
                                      </p:cBhvr>
                                      <p:to>
                                        <p:strVal val="visible"/>
                                      </p:to>
                                    </p:set>
                                    <p:anim calcmode="lin" valueType="num">
                                      <p:cBhvr additive="repl">
                                        <p:cTn id="19" dur="500" fill="hold"/>
                                        <p:tgtEl>
                                          <p:spTgt spid="286">
                                            <p:txEl>
                                              <p:pRg st="4" end="4"/>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8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6">
                                            <p:txEl>
                                              <p:pRg st="6" end="6"/>
                                            </p:txEl>
                                          </p:spTgt>
                                        </p:tgtEl>
                                        <p:attrNameLst>
                                          <p:attrName>style.visibility</p:attrName>
                                        </p:attrNameLst>
                                      </p:cBhvr>
                                      <p:to>
                                        <p:strVal val="visible"/>
                                      </p:to>
                                    </p:set>
                                    <p:anim calcmode="lin" valueType="num">
                                      <p:cBhvr additive="repl">
                                        <p:cTn id="25" dur="500" fill="hold"/>
                                        <p:tgtEl>
                                          <p:spTgt spid="286">
                                            <p:txEl>
                                              <p:pRg st="6" end="6"/>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8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289" name="CustomShape 2"/>
          <p:cNvSpPr/>
          <p:nvPr/>
        </p:nvSpPr>
        <p:spPr>
          <a:xfrm>
            <a:off x="1259632" y="1039312"/>
            <a:ext cx="7422258" cy="526152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1800" b="1" strike="noStrike" spc="-1" dirty="0">
                <a:solidFill>
                  <a:srgbClr val="FF00FF"/>
                </a:solidFill>
                <a:latin typeface="Tahoma"/>
                <a:ea typeface="Lucida Sans Unicode"/>
              </a:rPr>
              <a:t>1. </a:t>
            </a:r>
            <a:r>
              <a:rPr lang="fr-FR" sz="2400" b="1" strike="noStrike" spc="-1" dirty="0">
                <a:solidFill>
                  <a:srgbClr val="FF00FF"/>
                </a:solidFill>
                <a:latin typeface="Cambria" panose="02040503050406030204" pitchFamily="18" charset="0"/>
                <a:ea typeface="Cambria" panose="02040503050406030204" pitchFamily="18" charset="0"/>
              </a:rPr>
              <a:t>Je développe l'usage des silences grâce à la respiration</a:t>
            </a:r>
            <a:endParaRPr lang="fr-FR" sz="2400" b="0" strike="noStrike" spc="-1" dirty="0">
              <a:solidFill>
                <a:srgbClr val="FF00FF"/>
              </a:solidFill>
              <a:latin typeface="Cambria" panose="02040503050406030204" pitchFamily="18" charset="0"/>
              <a:ea typeface="Cambria" panose="02040503050406030204" pitchFamily="18" charset="0"/>
            </a:endParaRPr>
          </a:p>
          <a:p>
            <a:pPr>
              <a:lnSpc>
                <a:spcPct val="100000"/>
              </a:lnSpc>
            </a:pPr>
            <a:endParaRPr lang="fr-FR" sz="2400" b="0" strike="noStrike" spc="-1" dirty="0">
              <a:latin typeface="Calibri" panose="020F0502020204030204" pitchFamily="34" charset="0"/>
              <a:cs typeface="Calibri" panose="020F0502020204030204" pitchFamily="34" charset="0"/>
            </a:endParaRPr>
          </a:p>
          <a:p>
            <a:pPr marL="360">
              <a:lnSpc>
                <a:spcPct val="100000"/>
              </a:lnSpc>
              <a:buClr>
                <a:srgbClr val="000000"/>
              </a:buClr>
            </a:pPr>
            <a:r>
              <a:rPr lang="fr-FR" sz="24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Je garde les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yeux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sur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un point fixe devant moi</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a:t>
            </a:r>
          </a:p>
          <a:p>
            <a:pPr marL="343080" indent="-342720">
              <a:lnSpc>
                <a:spcPct val="100000"/>
              </a:lnSpc>
              <a:buClr>
                <a:srgbClr val="000000"/>
              </a:buClr>
              <a:buFont typeface="Arial"/>
              <a:buAutoNum type="alphaLcPeriod"/>
            </a:pPr>
            <a:endParaRPr lang="fr-FR" sz="2400" b="0" strike="noStrike" spc="-1" dirty="0">
              <a:latin typeface="Calibri" panose="020F0502020204030204" pitchFamily="34" charset="0"/>
              <a:cs typeface="Calibri" panose="020F0502020204030204" pitchFamily="34" charset="0"/>
            </a:endParaRPr>
          </a:p>
          <a:p>
            <a:pPr marL="354013" indent="-354013" algn="just">
              <a:lnSpc>
                <a:spcPct val="100000"/>
              </a:lnSpc>
              <a:buClr>
                <a:srgbClr val="000000"/>
              </a:buClr>
            </a:pPr>
            <a:r>
              <a:rPr lang="fr-FR" sz="24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400"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trike="noStrike" spc="-1" dirty="0">
                <a:latin typeface="Calibri" panose="020F0502020204030204" pitchFamily="34" charset="0"/>
                <a:ea typeface="Lucida Sans Unicode"/>
                <a:cs typeface="Calibri" panose="020F0502020204030204" pitchFamily="34" charset="0"/>
              </a:rPr>
              <a:t>J</a:t>
            </a:r>
            <a:r>
              <a:rPr lang="fr-FR" sz="2400" strike="noStrike" spc="-1" dirty="0">
                <a:solidFill>
                  <a:srgbClr val="000000"/>
                </a:solidFill>
                <a:latin typeface="Calibri" panose="020F0502020204030204" pitchFamily="34" charset="0"/>
                <a:ea typeface="Lucida Sans Unicode"/>
                <a:cs typeface="Calibri" panose="020F0502020204030204" pitchFamily="34" charset="0"/>
              </a:rPr>
              <a:t>'</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expire à fond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en contractant progressivement l'abdomen. Ainsi, je me concentre sur l'expiration qui me demande un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acte volontaire.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En revanche, pour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l'inspiration,</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je laisse l'air entrer par lui-même,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sans action volontaire de ma part</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a:t>
            </a:r>
            <a:endParaRPr lang="fr-FR" sz="2400" b="0" strike="noStrike" spc="-1" dirty="0">
              <a:latin typeface="Calibri" panose="020F0502020204030204" pitchFamily="34" charset="0"/>
              <a:cs typeface="Calibri" panose="020F0502020204030204" pitchFamily="34" charset="0"/>
            </a:endParaRPr>
          </a:p>
          <a:p>
            <a:pPr algn="just">
              <a:lnSpc>
                <a:spcPct val="100000"/>
              </a:lnSpc>
            </a:pPr>
            <a:endParaRPr lang="fr-FR" sz="2400" b="1" strike="noStrike" spc="-1" dirty="0">
              <a:latin typeface="Calibri" panose="020F0502020204030204" pitchFamily="34" charset="0"/>
              <a:cs typeface="Calibri" panose="020F0502020204030204" pitchFamily="34" charset="0"/>
            </a:endParaRPr>
          </a:p>
          <a:p>
            <a:pPr marL="360" algn="just">
              <a:lnSpc>
                <a:spcPct val="100000"/>
              </a:lnSpc>
              <a:buClr>
                <a:srgbClr val="000000"/>
              </a:buClr>
            </a:pPr>
            <a:r>
              <a:rPr lang="fr-FR" sz="24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trike="noStrike" spc="-1" dirty="0">
                <a:latin typeface="Calibri" panose="020F0502020204030204" pitchFamily="34" charset="0"/>
                <a:ea typeface="Lucida Sans Unicode"/>
                <a:cs typeface="Calibri" panose="020F0502020204030204" pitchFamily="34" charset="0"/>
              </a:rPr>
              <a:t>Je répète cet </a:t>
            </a:r>
            <a:r>
              <a:rPr lang="fr-FR" sz="2400" b="1" strike="noStrike" spc="-1" dirty="0">
                <a:latin typeface="Calibri" panose="020F0502020204030204" pitchFamily="34" charset="0"/>
                <a:ea typeface="Lucida Sans Unicode"/>
                <a:cs typeface="Calibri" panose="020F0502020204030204" pitchFamily="34" charset="0"/>
              </a:rPr>
              <a:t>exercice trois ou quatre fois, </a:t>
            </a:r>
            <a:r>
              <a:rPr lang="fr-FR" sz="2400" strike="noStrike" spc="-1" dirty="0">
                <a:latin typeface="Calibri" panose="020F0502020204030204" pitchFamily="34" charset="0"/>
                <a:ea typeface="Lucida Sans Unicode"/>
                <a:cs typeface="Calibri" panose="020F0502020204030204" pitchFamily="34" charset="0"/>
              </a:rPr>
              <a:t>puis je dis la phrase suivante : </a:t>
            </a:r>
            <a:r>
              <a:rPr lang="fr-FR" sz="2400" b="1" strike="noStrike" spc="-1" dirty="0">
                <a:latin typeface="Calibri" panose="020F0502020204030204" pitchFamily="34" charset="0"/>
                <a:ea typeface="Lucida Sans Unicode"/>
                <a:cs typeface="Calibri" panose="020F0502020204030204" pitchFamily="34" charset="0"/>
              </a:rPr>
              <a:t>«Bonjour mesdames, bonjour messieurs.»</a:t>
            </a:r>
            <a:endParaRPr lang="fr-FR" sz="1800" b="0" strike="noStrike" spc="-1" dirty="0">
              <a:latin typeface="Arial"/>
            </a:endParaRPr>
          </a:p>
        </p:txBody>
      </p:sp>
      <p:pic>
        <p:nvPicPr>
          <p:cNvPr id="290" name="Image 4"/>
          <p:cNvPicPr/>
          <p:nvPr/>
        </p:nvPicPr>
        <p:blipFill>
          <a:blip r:embed="rId3"/>
          <a:stretch/>
        </p:blipFill>
        <p:spPr>
          <a:xfrm>
            <a:off x="7621920" y="1484784"/>
            <a:ext cx="1275840" cy="1076040"/>
          </a:xfrm>
          <a:prstGeom prst="rect">
            <a:avLst/>
          </a:prstGeom>
          <a:ln w="0">
            <a:noFill/>
          </a:ln>
        </p:spPr>
      </p:pic>
      <p:pic>
        <p:nvPicPr>
          <p:cNvPr id="7" name="Picture 2" descr="CHUTT - MeltingBook">
            <a:extLst>
              <a:ext uri="{FF2B5EF4-FFF2-40B4-BE49-F238E27FC236}">
                <a16:creationId xmlns:a16="http://schemas.microsoft.com/office/drawing/2014/main" id="{FDE36FCC-5E34-423E-9956-7CB4FE8BDC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250" r="1887" b="10100"/>
          <a:stretch/>
        </p:blipFill>
        <p:spPr bwMode="auto">
          <a:xfrm>
            <a:off x="467544" y="30383"/>
            <a:ext cx="864096" cy="85898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D76FDA38-4AD8-AA2B-DDC0-2605114A260B}"/>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9769348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9">
                                            <p:txEl>
                                              <p:pRg st="2" end="2"/>
                                            </p:txEl>
                                          </p:spTgt>
                                        </p:tgtEl>
                                        <p:attrNameLst>
                                          <p:attrName>style.visibility</p:attrName>
                                        </p:attrNameLst>
                                      </p:cBhvr>
                                      <p:to>
                                        <p:strVal val="visible"/>
                                      </p:to>
                                    </p:set>
                                    <p:anim calcmode="lin" valueType="num">
                                      <p:cBhvr additive="repl">
                                        <p:cTn id="7" dur="500" fill="hold"/>
                                        <p:tgtEl>
                                          <p:spTgt spid="289">
                                            <p:txEl>
                                              <p:pRg st="2" end="2"/>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9">
                                            <p:txEl>
                                              <p:pRg st="4" end="4"/>
                                            </p:txEl>
                                          </p:spTgt>
                                        </p:tgtEl>
                                        <p:attrNameLst>
                                          <p:attrName>style.visibility</p:attrName>
                                        </p:attrNameLst>
                                      </p:cBhvr>
                                      <p:to>
                                        <p:strVal val="visible"/>
                                      </p:to>
                                    </p:set>
                                    <p:anim calcmode="lin" valueType="num">
                                      <p:cBhvr additive="repl">
                                        <p:cTn id="13" dur="500" fill="hold"/>
                                        <p:tgtEl>
                                          <p:spTgt spid="289">
                                            <p:txEl>
                                              <p:pRg st="4" end="4"/>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9">
                                            <p:txEl>
                                              <p:pRg st="6" end="6"/>
                                            </p:txEl>
                                          </p:spTgt>
                                        </p:tgtEl>
                                        <p:attrNameLst>
                                          <p:attrName>style.visibility</p:attrName>
                                        </p:attrNameLst>
                                      </p:cBhvr>
                                      <p:to>
                                        <p:strVal val="visible"/>
                                      </p:to>
                                    </p:set>
                                    <p:anim calcmode="lin" valueType="num">
                                      <p:cBhvr additive="repl">
                                        <p:cTn id="19" dur="500" fill="hold"/>
                                        <p:tgtEl>
                                          <p:spTgt spid="289">
                                            <p:txEl>
                                              <p:pRg st="6" end="6"/>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8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80183E-CCD0-4574-8E91-8B58E170256D}"/>
              </a:ext>
            </a:extLst>
          </p:cNvPr>
          <p:cNvSpPr/>
          <p:nvPr/>
        </p:nvSpPr>
        <p:spPr>
          <a:xfrm>
            <a:off x="1256124" y="1928551"/>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Les piliers de la rhétorique</a:t>
            </a:r>
          </a:p>
        </p:txBody>
      </p:sp>
      <p:sp>
        <p:nvSpPr>
          <p:cNvPr id="8" name="Rectangle 7">
            <a:extLst>
              <a:ext uri="{FF2B5EF4-FFF2-40B4-BE49-F238E27FC236}">
                <a16:creationId xmlns:a16="http://schemas.microsoft.com/office/drawing/2014/main" id="{B805C705-7B78-4451-87F2-D3B7349BD2BB}"/>
              </a:ext>
            </a:extLst>
          </p:cNvPr>
          <p:cNvSpPr/>
          <p:nvPr/>
        </p:nvSpPr>
        <p:spPr>
          <a:xfrm>
            <a:off x="1273443" y="1484649"/>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L’épreuve du grand oral</a:t>
            </a:r>
          </a:p>
        </p:txBody>
      </p:sp>
      <p:sp>
        <p:nvSpPr>
          <p:cNvPr id="2" name="Titre 1">
            <a:extLst>
              <a:ext uri="{FF2B5EF4-FFF2-40B4-BE49-F238E27FC236}">
                <a16:creationId xmlns:a16="http://schemas.microsoft.com/office/drawing/2014/main" id="{5EEFCAF5-C26C-4B48-8096-B5DFA6C1FF67}"/>
              </a:ext>
            </a:extLst>
          </p:cNvPr>
          <p:cNvSpPr>
            <a:spLocks noGrp="1"/>
          </p:cNvSpPr>
          <p:nvPr>
            <p:ph type="title"/>
          </p:nvPr>
        </p:nvSpPr>
        <p:spPr>
          <a:xfrm>
            <a:off x="4067944" y="0"/>
            <a:ext cx="4757808" cy="799920"/>
          </a:xfrm>
        </p:spPr>
        <p:txBody>
          <a:bodyPr/>
          <a:lstStyle/>
          <a:p>
            <a:pPr algn="r"/>
            <a:r>
              <a:rPr lang="fr-FR" sz="2800" b="1" dirty="0">
                <a:solidFill>
                  <a:srgbClr val="003399"/>
                </a:solidFill>
                <a:latin typeface="+mn-lt"/>
                <a:ea typeface="Cambria" panose="02040503050406030204" pitchFamily="18" charset="0"/>
              </a:rPr>
              <a:t>Déroulé de la présentation </a:t>
            </a:r>
          </a:p>
        </p:txBody>
      </p:sp>
      <p:sp>
        <p:nvSpPr>
          <p:cNvPr id="7" name="Flèche : pentagone 6">
            <a:extLst>
              <a:ext uri="{FF2B5EF4-FFF2-40B4-BE49-F238E27FC236}">
                <a16:creationId xmlns:a16="http://schemas.microsoft.com/office/drawing/2014/main" id="{5E203025-2D93-4182-8F10-C4CBFC8C9DFD}"/>
              </a:ext>
            </a:extLst>
          </p:cNvPr>
          <p:cNvSpPr/>
          <p:nvPr/>
        </p:nvSpPr>
        <p:spPr>
          <a:xfrm>
            <a:off x="769080" y="1484784"/>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1</a:t>
            </a:r>
          </a:p>
        </p:txBody>
      </p:sp>
      <p:sp>
        <p:nvSpPr>
          <p:cNvPr id="9" name="Flèche : pentagone 8">
            <a:extLst>
              <a:ext uri="{FF2B5EF4-FFF2-40B4-BE49-F238E27FC236}">
                <a16:creationId xmlns:a16="http://schemas.microsoft.com/office/drawing/2014/main" id="{5118CC7C-6172-4E1C-B98F-43710ADDB6E0}"/>
              </a:ext>
            </a:extLst>
          </p:cNvPr>
          <p:cNvSpPr/>
          <p:nvPr/>
        </p:nvSpPr>
        <p:spPr>
          <a:xfrm>
            <a:off x="769080" y="1923798"/>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2</a:t>
            </a:r>
          </a:p>
        </p:txBody>
      </p:sp>
      <p:sp>
        <p:nvSpPr>
          <p:cNvPr id="12" name="Rectangle 11">
            <a:extLst>
              <a:ext uri="{FF2B5EF4-FFF2-40B4-BE49-F238E27FC236}">
                <a16:creationId xmlns:a16="http://schemas.microsoft.com/office/drawing/2014/main" id="{9DB8DD99-B385-4301-A2D6-D9E222C9D586}"/>
              </a:ext>
            </a:extLst>
          </p:cNvPr>
          <p:cNvSpPr/>
          <p:nvPr/>
        </p:nvSpPr>
        <p:spPr>
          <a:xfrm>
            <a:off x="1256124" y="2392614"/>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La respiration</a:t>
            </a:r>
          </a:p>
        </p:txBody>
      </p:sp>
      <p:sp>
        <p:nvSpPr>
          <p:cNvPr id="13" name="Flèche : pentagone 12">
            <a:extLst>
              <a:ext uri="{FF2B5EF4-FFF2-40B4-BE49-F238E27FC236}">
                <a16:creationId xmlns:a16="http://schemas.microsoft.com/office/drawing/2014/main" id="{F5651726-3F12-4C0F-B50B-A8A6FC50AAEE}"/>
              </a:ext>
            </a:extLst>
          </p:cNvPr>
          <p:cNvSpPr/>
          <p:nvPr/>
        </p:nvSpPr>
        <p:spPr>
          <a:xfrm>
            <a:off x="769080" y="2395431"/>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3</a:t>
            </a:r>
          </a:p>
        </p:txBody>
      </p:sp>
      <p:sp>
        <p:nvSpPr>
          <p:cNvPr id="15" name="Rectangle 14">
            <a:extLst>
              <a:ext uri="{FF2B5EF4-FFF2-40B4-BE49-F238E27FC236}">
                <a16:creationId xmlns:a16="http://schemas.microsoft.com/office/drawing/2014/main" id="{7C708F7F-CF90-4475-9A05-DEDDFE886072}"/>
              </a:ext>
            </a:extLst>
          </p:cNvPr>
          <p:cNvSpPr/>
          <p:nvPr/>
        </p:nvSpPr>
        <p:spPr>
          <a:xfrm>
            <a:off x="1256124" y="2881969"/>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La posture</a:t>
            </a:r>
          </a:p>
        </p:txBody>
      </p:sp>
      <p:sp>
        <p:nvSpPr>
          <p:cNvPr id="14" name="Flèche : pentagone 13">
            <a:extLst>
              <a:ext uri="{FF2B5EF4-FFF2-40B4-BE49-F238E27FC236}">
                <a16:creationId xmlns:a16="http://schemas.microsoft.com/office/drawing/2014/main" id="{69B7DC56-E588-4FF0-962B-9CBE016DBDE5}"/>
              </a:ext>
            </a:extLst>
          </p:cNvPr>
          <p:cNvSpPr/>
          <p:nvPr/>
        </p:nvSpPr>
        <p:spPr>
          <a:xfrm>
            <a:off x="769079" y="2882220"/>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4</a:t>
            </a:r>
          </a:p>
        </p:txBody>
      </p:sp>
      <p:sp>
        <p:nvSpPr>
          <p:cNvPr id="16" name="Rectangle 15">
            <a:extLst>
              <a:ext uri="{FF2B5EF4-FFF2-40B4-BE49-F238E27FC236}">
                <a16:creationId xmlns:a16="http://schemas.microsoft.com/office/drawing/2014/main" id="{0CEDCC81-D41F-4023-BD87-6EFC7F4D1AE0}"/>
              </a:ext>
            </a:extLst>
          </p:cNvPr>
          <p:cNvSpPr/>
          <p:nvPr/>
        </p:nvSpPr>
        <p:spPr>
          <a:xfrm>
            <a:off x="1256124" y="3347497"/>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Le regard</a:t>
            </a:r>
          </a:p>
        </p:txBody>
      </p:sp>
      <p:sp>
        <p:nvSpPr>
          <p:cNvPr id="17" name="Flèche : pentagone 16">
            <a:extLst>
              <a:ext uri="{FF2B5EF4-FFF2-40B4-BE49-F238E27FC236}">
                <a16:creationId xmlns:a16="http://schemas.microsoft.com/office/drawing/2014/main" id="{535F8804-59B8-4FAC-98CE-591801B68D27}"/>
              </a:ext>
            </a:extLst>
          </p:cNvPr>
          <p:cNvSpPr/>
          <p:nvPr/>
        </p:nvSpPr>
        <p:spPr>
          <a:xfrm>
            <a:off x="793255" y="3361874"/>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5</a:t>
            </a:r>
          </a:p>
        </p:txBody>
      </p:sp>
      <p:sp>
        <p:nvSpPr>
          <p:cNvPr id="23" name="Rectangle 22">
            <a:extLst>
              <a:ext uri="{FF2B5EF4-FFF2-40B4-BE49-F238E27FC236}">
                <a16:creationId xmlns:a16="http://schemas.microsoft.com/office/drawing/2014/main" id="{E205E165-75D6-461C-BB7D-F00820DE1EC9}"/>
              </a:ext>
            </a:extLst>
          </p:cNvPr>
          <p:cNvSpPr/>
          <p:nvPr/>
        </p:nvSpPr>
        <p:spPr>
          <a:xfrm>
            <a:off x="1273443" y="3839678"/>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La voix</a:t>
            </a:r>
          </a:p>
        </p:txBody>
      </p:sp>
      <p:sp>
        <p:nvSpPr>
          <p:cNvPr id="25" name="Rectangle 24">
            <a:extLst>
              <a:ext uri="{FF2B5EF4-FFF2-40B4-BE49-F238E27FC236}">
                <a16:creationId xmlns:a16="http://schemas.microsoft.com/office/drawing/2014/main" id="{EA4082AE-85E8-4010-BAAB-DEAA427FF7C9}"/>
              </a:ext>
            </a:extLst>
          </p:cNvPr>
          <p:cNvSpPr/>
          <p:nvPr/>
        </p:nvSpPr>
        <p:spPr>
          <a:xfrm>
            <a:off x="1239602" y="4319929"/>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Quelques conseils pour le grand oral</a:t>
            </a:r>
          </a:p>
        </p:txBody>
      </p:sp>
      <p:sp>
        <p:nvSpPr>
          <p:cNvPr id="26" name="Rectangle 25">
            <a:extLst>
              <a:ext uri="{FF2B5EF4-FFF2-40B4-BE49-F238E27FC236}">
                <a16:creationId xmlns:a16="http://schemas.microsoft.com/office/drawing/2014/main" id="{40B3EAFD-1F59-48EC-A8CB-4B7F3726FEA8}"/>
              </a:ext>
            </a:extLst>
          </p:cNvPr>
          <p:cNvSpPr/>
          <p:nvPr/>
        </p:nvSpPr>
        <p:spPr>
          <a:xfrm>
            <a:off x="1256124" y="4800180"/>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Pratiques pédagogiques</a:t>
            </a:r>
          </a:p>
        </p:txBody>
      </p:sp>
      <p:sp>
        <p:nvSpPr>
          <p:cNvPr id="27" name="Rectangle 26">
            <a:extLst>
              <a:ext uri="{FF2B5EF4-FFF2-40B4-BE49-F238E27FC236}">
                <a16:creationId xmlns:a16="http://schemas.microsoft.com/office/drawing/2014/main" id="{B2AD4DFF-361E-4E13-8A5C-F3A7FD730A58}"/>
              </a:ext>
            </a:extLst>
          </p:cNvPr>
          <p:cNvSpPr/>
          <p:nvPr/>
        </p:nvSpPr>
        <p:spPr>
          <a:xfrm>
            <a:off x="1256124" y="5287702"/>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Connaissances, culture</a:t>
            </a:r>
          </a:p>
        </p:txBody>
      </p:sp>
      <p:sp>
        <p:nvSpPr>
          <p:cNvPr id="28" name="Rectangle 27">
            <a:extLst>
              <a:ext uri="{FF2B5EF4-FFF2-40B4-BE49-F238E27FC236}">
                <a16:creationId xmlns:a16="http://schemas.microsoft.com/office/drawing/2014/main" id="{291A5A91-3DD3-4394-B236-6B30935021C6}"/>
              </a:ext>
            </a:extLst>
          </p:cNvPr>
          <p:cNvSpPr/>
          <p:nvPr/>
        </p:nvSpPr>
        <p:spPr>
          <a:xfrm>
            <a:off x="1273443" y="5746946"/>
            <a:ext cx="6264696"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a:r>
              <a:rPr lang="fr-FR" sz="2400" b="1" dirty="0">
                <a:solidFill>
                  <a:schemeClr val="bg1"/>
                </a:solidFill>
                <a:latin typeface="Arial Narrow" panose="020B0606020202030204" pitchFamily="34" charset="0"/>
              </a:rPr>
              <a:t>La mémoire</a:t>
            </a:r>
          </a:p>
        </p:txBody>
      </p:sp>
      <p:sp>
        <p:nvSpPr>
          <p:cNvPr id="20" name="Flèche : pentagone 19">
            <a:extLst>
              <a:ext uri="{FF2B5EF4-FFF2-40B4-BE49-F238E27FC236}">
                <a16:creationId xmlns:a16="http://schemas.microsoft.com/office/drawing/2014/main" id="{45B444D4-C643-4E1B-B412-DC4FE880E90F}"/>
              </a:ext>
            </a:extLst>
          </p:cNvPr>
          <p:cNvSpPr/>
          <p:nvPr/>
        </p:nvSpPr>
        <p:spPr>
          <a:xfrm>
            <a:off x="793255" y="4815365"/>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8</a:t>
            </a:r>
          </a:p>
        </p:txBody>
      </p:sp>
      <p:sp>
        <p:nvSpPr>
          <p:cNvPr id="19" name="Flèche : pentagone 18">
            <a:extLst>
              <a:ext uri="{FF2B5EF4-FFF2-40B4-BE49-F238E27FC236}">
                <a16:creationId xmlns:a16="http://schemas.microsoft.com/office/drawing/2014/main" id="{EF0F9BAE-7452-4D04-BB3C-8D58D2457E31}"/>
              </a:ext>
            </a:extLst>
          </p:cNvPr>
          <p:cNvSpPr/>
          <p:nvPr/>
        </p:nvSpPr>
        <p:spPr>
          <a:xfrm>
            <a:off x="793255" y="4330868"/>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7</a:t>
            </a:r>
          </a:p>
        </p:txBody>
      </p:sp>
      <p:sp>
        <p:nvSpPr>
          <p:cNvPr id="18" name="Flèche : pentagone 17">
            <a:extLst>
              <a:ext uri="{FF2B5EF4-FFF2-40B4-BE49-F238E27FC236}">
                <a16:creationId xmlns:a16="http://schemas.microsoft.com/office/drawing/2014/main" id="{11334D5A-0592-4C83-A881-5BBF1F3299B6}"/>
              </a:ext>
            </a:extLst>
          </p:cNvPr>
          <p:cNvSpPr/>
          <p:nvPr/>
        </p:nvSpPr>
        <p:spPr>
          <a:xfrm>
            <a:off x="793255" y="3846371"/>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6</a:t>
            </a:r>
          </a:p>
        </p:txBody>
      </p:sp>
      <p:sp>
        <p:nvSpPr>
          <p:cNvPr id="21" name="Flèche : pentagone 20">
            <a:extLst>
              <a:ext uri="{FF2B5EF4-FFF2-40B4-BE49-F238E27FC236}">
                <a16:creationId xmlns:a16="http://schemas.microsoft.com/office/drawing/2014/main" id="{0F4F2458-5DFD-43B9-9E89-A90685541DC4}"/>
              </a:ext>
            </a:extLst>
          </p:cNvPr>
          <p:cNvSpPr/>
          <p:nvPr/>
        </p:nvSpPr>
        <p:spPr>
          <a:xfrm>
            <a:off x="767285" y="5299862"/>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9</a:t>
            </a:r>
          </a:p>
        </p:txBody>
      </p:sp>
      <p:sp>
        <p:nvSpPr>
          <p:cNvPr id="22" name="Flèche : pentagone 21">
            <a:extLst>
              <a:ext uri="{FF2B5EF4-FFF2-40B4-BE49-F238E27FC236}">
                <a16:creationId xmlns:a16="http://schemas.microsoft.com/office/drawing/2014/main" id="{B3F353B3-183C-448C-B232-9496CCA7AD41}"/>
              </a:ext>
            </a:extLst>
          </p:cNvPr>
          <p:cNvSpPr/>
          <p:nvPr/>
        </p:nvSpPr>
        <p:spPr>
          <a:xfrm>
            <a:off x="793255" y="5762131"/>
            <a:ext cx="698275" cy="360040"/>
          </a:xfrm>
          <a:prstGeom prst="homePlate">
            <a:avLst/>
          </a:prstGeom>
          <a:solidFill>
            <a:schemeClr val="accent6">
              <a:lumMod val="60000"/>
              <a:lumOff val="40000"/>
            </a:schemeClr>
          </a:solidFill>
          <a:ln>
            <a:solidFill>
              <a:srgbClr val="787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FF"/>
                </a:solidFill>
              </a:rPr>
              <a:t>10</a:t>
            </a:r>
          </a:p>
        </p:txBody>
      </p:sp>
      <p:pic>
        <p:nvPicPr>
          <p:cNvPr id="24" name="Image 23">
            <a:extLst>
              <a:ext uri="{FF2B5EF4-FFF2-40B4-BE49-F238E27FC236}">
                <a16:creationId xmlns:a16="http://schemas.microsoft.com/office/drawing/2014/main" id="{9B018928-1AEB-8638-1F20-EA39D8F775EA}"/>
              </a:ext>
            </a:extLst>
          </p:cNvPr>
          <p:cNvPicPr>
            <a:picLocks noChangeAspect="1"/>
          </p:cNvPicPr>
          <p:nvPr/>
        </p:nvPicPr>
        <p:blipFill>
          <a:blip r:embed="rId2"/>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165325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293" name="CustomShape 2"/>
          <p:cNvSpPr/>
          <p:nvPr/>
        </p:nvSpPr>
        <p:spPr>
          <a:xfrm>
            <a:off x="1494361" y="856647"/>
            <a:ext cx="756036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dirty="0">
                <a:solidFill>
                  <a:srgbClr val="FF00FF"/>
                </a:solidFill>
                <a:latin typeface="Cambria" panose="02040503050406030204" pitchFamily="18" charset="0"/>
                <a:ea typeface="Cambria" panose="02040503050406030204" pitchFamily="18" charset="0"/>
              </a:rPr>
              <a:t>2. Je me débarrasse des mots parasites</a:t>
            </a:r>
            <a:endParaRPr lang="fr-FR" sz="2400" b="0" strike="noStrike" spc="-1" dirty="0">
              <a:solidFill>
                <a:srgbClr val="FF00FF"/>
              </a:solidFill>
              <a:latin typeface="Cambria" panose="02040503050406030204" pitchFamily="18" charset="0"/>
              <a:ea typeface="Cambria" panose="02040503050406030204" pitchFamily="18" charset="0"/>
            </a:endParaRPr>
          </a:p>
        </p:txBody>
      </p:sp>
      <p:sp>
        <p:nvSpPr>
          <p:cNvPr id="295" name="CustomShape 3"/>
          <p:cNvSpPr/>
          <p:nvPr/>
        </p:nvSpPr>
        <p:spPr>
          <a:xfrm>
            <a:off x="1746889" y="1597306"/>
            <a:ext cx="7307832" cy="47964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buClr>
                <a:srgbClr val="000000"/>
              </a:buClr>
            </a:pPr>
            <a:r>
              <a:rPr lang="fr-FR"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b="0" strike="noStrike" spc="-1" dirty="0">
                <a:solidFill>
                  <a:srgbClr val="000000"/>
                </a:solidFill>
                <a:latin typeface="Calibri" panose="020F0502020204030204" pitchFamily="34" charset="0"/>
                <a:ea typeface="Lucida Sans Unicode"/>
                <a:cs typeface="Calibri" panose="020F0502020204030204" pitchFamily="34" charset="0"/>
              </a:rPr>
              <a:t>On choisi un </a:t>
            </a:r>
            <a:r>
              <a:rPr lang="fr-FR" b="1" strike="noStrike" spc="-1" dirty="0">
                <a:solidFill>
                  <a:srgbClr val="000000"/>
                </a:solidFill>
                <a:latin typeface="Calibri" panose="020F0502020204030204" pitchFamily="34" charset="0"/>
                <a:ea typeface="Lucida Sans Unicode"/>
                <a:cs typeface="Calibri" panose="020F0502020204030204" pitchFamily="34" charset="0"/>
              </a:rPr>
              <a:t>sujet simple</a:t>
            </a:r>
            <a:r>
              <a:rPr lang="fr-FR" b="0" strike="noStrike" spc="-1" dirty="0">
                <a:solidFill>
                  <a:srgbClr val="000000"/>
                </a:solidFill>
                <a:latin typeface="Calibri" panose="020F0502020204030204" pitchFamily="34" charset="0"/>
                <a:ea typeface="Lucida Sans Unicode"/>
                <a:cs typeface="Calibri" panose="020F0502020204030204" pitchFamily="34" charset="0"/>
              </a:rPr>
              <a:t>.</a:t>
            </a:r>
          </a:p>
          <a:p>
            <a:pPr>
              <a:buClr>
                <a:srgbClr val="000000"/>
              </a:buClr>
            </a:pPr>
            <a:endParaRPr lang="fr-FR" b="0" strike="noStrike" spc="-1" dirty="0">
              <a:latin typeface="Calibri" panose="020F0502020204030204" pitchFamily="34" charset="0"/>
              <a:cs typeface="Calibri" panose="020F0502020204030204" pitchFamily="34" charset="0"/>
            </a:endParaRPr>
          </a:p>
          <a:p>
            <a:r>
              <a:rPr lang="fr-FR"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b="0" strike="noStrike" spc="-1" dirty="0">
                <a:solidFill>
                  <a:srgbClr val="000000"/>
                </a:solidFill>
                <a:latin typeface="Calibri" panose="020F0502020204030204" pitchFamily="34" charset="0"/>
                <a:ea typeface="Lucida Sans Unicode"/>
                <a:cs typeface="Calibri" panose="020F0502020204030204" pitchFamily="34" charset="0"/>
              </a:rPr>
              <a:t>On parle sur ce thème improvisé pendant </a:t>
            </a:r>
            <a:r>
              <a:rPr lang="fr-FR" b="1" strike="noStrike" spc="-1" dirty="0">
                <a:solidFill>
                  <a:srgbClr val="000000"/>
                </a:solidFill>
                <a:latin typeface="Calibri" panose="020F0502020204030204" pitchFamily="34" charset="0"/>
                <a:ea typeface="Lucida Sans Unicode"/>
                <a:cs typeface="Calibri" panose="020F0502020204030204" pitchFamily="34" charset="0"/>
              </a:rPr>
              <a:t>2 minutes en s'enregistrant</a:t>
            </a:r>
            <a:r>
              <a:rPr lang="fr-FR" b="0" strike="noStrike" spc="-1" dirty="0">
                <a:solidFill>
                  <a:srgbClr val="000000"/>
                </a:solidFill>
                <a:latin typeface="Calibri" panose="020F0502020204030204" pitchFamily="34" charset="0"/>
                <a:ea typeface="Lucida Sans Unicode"/>
                <a:cs typeface="Calibri" panose="020F0502020204030204" pitchFamily="34" charset="0"/>
              </a:rPr>
              <a:t>. </a:t>
            </a:r>
          </a:p>
          <a:p>
            <a:pPr>
              <a:tabLst>
                <a:tab pos="354013" algn="l"/>
              </a:tabLst>
            </a:pPr>
            <a:r>
              <a:rPr lang="fr-FR" b="0" strike="noStrike" spc="-1" dirty="0">
                <a:solidFill>
                  <a:srgbClr val="000000"/>
                </a:solidFill>
                <a:latin typeface="Calibri" panose="020F0502020204030204" pitchFamily="34" charset="0"/>
                <a:ea typeface="Lucida Sans Unicode"/>
                <a:cs typeface="Calibri" panose="020F0502020204030204" pitchFamily="34" charset="0"/>
              </a:rPr>
              <a:t>Avant de commencer à parler, on observe un </a:t>
            </a:r>
            <a:r>
              <a:rPr lang="fr-FR" b="1" strike="noStrike" spc="-1" dirty="0">
                <a:solidFill>
                  <a:srgbClr val="000000"/>
                </a:solidFill>
                <a:latin typeface="Calibri" panose="020F0502020204030204" pitchFamily="34" charset="0"/>
                <a:ea typeface="Lucida Sans Unicode"/>
                <a:cs typeface="Calibri" panose="020F0502020204030204" pitchFamily="34" charset="0"/>
              </a:rPr>
              <a:t>silence initial </a:t>
            </a:r>
            <a:r>
              <a:rPr lang="fr-FR" b="0" strike="noStrike" spc="-1" dirty="0">
                <a:solidFill>
                  <a:srgbClr val="000000"/>
                </a:solidFill>
                <a:latin typeface="Calibri" panose="020F0502020204030204" pitchFamily="34" charset="0"/>
                <a:ea typeface="Lucida Sans Unicode"/>
                <a:cs typeface="Calibri" panose="020F0502020204030204" pitchFamily="34" charset="0"/>
              </a:rPr>
              <a:t>pendant lequel on </a:t>
            </a:r>
            <a:r>
              <a:rPr lang="fr-FR" b="1" strike="noStrike" spc="-1" dirty="0">
                <a:solidFill>
                  <a:srgbClr val="000000"/>
                </a:solidFill>
                <a:latin typeface="Calibri" panose="020F0502020204030204" pitchFamily="34" charset="0"/>
                <a:ea typeface="Lucida Sans Unicode"/>
                <a:cs typeface="Calibri" panose="020F0502020204030204" pitchFamily="34" charset="0"/>
              </a:rPr>
              <a:t>inspire</a:t>
            </a:r>
            <a:r>
              <a:rPr lang="fr-FR" b="0" strike="noStrike" spc="-1" dirty="0">
                <a:solidFill>
                  <a:srgbClr val="000000"/>
                </a:solidFill>
                <a:latin typeface="Calibri" panose="020F0502020204030204" pitchFamily="34" charset="0"/>
                <a:ea typeface="Lucida Sans Unicode"/>
                <a:cs typeface="Calibri" panose="020F0502020204030204" pitchFamily="34" charset="0"/>
              </a:rPr>
              <a:t> et on </a:t>
            </a:r>
            <a:r>
              <a:rPr lang="fr-FR" b="1" strike="noStrike" spc="-1" dirty="0">
                <a:solidFill>
                  <a:srgbClr val="000000"/>
                </a:solidFill>
                <a:latin typeface="Calibri" panose="020F0502020204030204" pitchFamily="34" charset="0"/>
                <a:ea typeface="Lucida Sans Unicode"/>
                <a:cs typeface="Calibri" panose="020F0502020204030204" pitchFamily="34" charset="0"/>
              </a:rPr>
              <a:t>expire</a:t>
            </a:r>
            <a:r>
              <a:rPr lang="fr-FR" b="0" strike="noStrike" spc="-1" dirty="0">
                <a:solidFill>
                  <a:srgbClr val="000000"/>
                </a:solidFill>
                <a:latin typeface="Calibri" panose="020F0502020204030204" pitchFamily="34" charset="0"/>
                <a:ea typeface="Lucida Sans Unicode"/>
                <a:cs typeface="Calibri" panose="020F0502020204030204" pitchFamily="34" charset="0"/>
              </a:rPr>
              <a:t>. </a:t>
            </a:r>
          </a:p>
          <a:p>
            <a:pPr>
              <a:tabLst>
                <a:tab pos="354013" algn="l"/>
              </a:tabLst>
            </a:pPr>
            <a:r>
              <a:rPr lang="fr-FR" b="0" strike="noStrike" spc="-1" dirty="0">
                <a:solidFill>
                  <a:srgbClr val="000000"/>
                </a:solidFill>
                <a:latin typeface="Calibri" panose="020F0502020204030204" pitchFamily="34" charset="0"/>
                <a:ea typeface="Lucida Sans Unicode"/>
                <a:cs typeface="Calibri" panose="020F0502020204030204" pitchFamily="34" charset="0"/>
              </a:rPr>
              <a:t>On s’oblige à faire des </a:t>
            </a:r>
            <a:r>
              <a:rPr lang="fr-FR" b="1" strike="noStrike" spc="-1" dirty="0">
                <a:solidFill>
                  <a:srgbClr val="000000"/>
                </a:solidFill>
                <a:latin typeface="Calibri" panose="020F0502020204030204" pitchFamily="34" charset="0"/>
                <a:ea typeface="Lucida Sans Unicode"/>
                <a:cs typeface="Calibri" panose="020F0502020204030204" pitchFamily="34" charset="0"/>
              </a:rPr>
              <a:t>phrases courtes </a:t>
            </a:r>
            <a:r>
              <a:rPr lang="fr-FR" b="0" strike="noStrike" spc="-1" dirty="0">
                <a:solidFill>
                  <a:srgbClr val="000000"/>
                </a:solidFill>
                <a:latin typeface="Calibri" panose="020F0502020204030204" pitchFamily="34" charset="0"/>
                <a:ea typeface="Lucida Sans Unicode"/>
                <a:cs typeface="Calibri" panose="020F0502020204030204" pitchFamily="34" charset="0"/>
              </a:rPr>
              <a:t>(5 à 10 mots au maximum), avec une </a:t>
            </a:r>
            <a:r>
              <a:rPr lang="fr-FR" b="1" strike="noStrike" spc="-1" dirty="0">
                <a:solidFill>
                  <a:srgbClr val="000000"/>
                </a:solidFill>
                <a:latin typeface="Calibri" panose="020F0502020204030204" pitchFamily="34" charset="0"/>
                <a:ea typeface="Lucida Sans Unicode"/>
                <a:cs typeface="Calibri" panose="020F0502020204030204" pitchFamily="34" charset="0"/>
              </a:rPr>
              <a:t>seule idée par phrase</a:t>
            </a:r>
            <a:r>
              <a:rPr lang="fr-FR" b="0" strike="noStrike" spc="-1" dirty="0">
                <a:solidFill>
                  <a:srgbClr val="000000"/>
                </a:solidFill>
                <a:latin typeface="Calibri" panose="020F0502020204030204" pitchFamily="34" charset="0"/>
                <a:ea typeface="Lucida Sans Unicode"/>
                <a:cs typeface="Calibri" panose="020F0502020204030204" pitchFamily="34" charset="0"/>
              </a:rPr>
              <a:t>. </a:t>
            </a:r>
          </a:p>
          <a:p>
            <a:pPr>
              <a:tabLst>
                <a:tab pos="354013" algn="l"/>
              </a:tabLst>
            </a:pPr>
            <a:r>
              <a:rPr lang="fr-FR" b="0" strike="noStrike" spc="-1" dirty="0">
                <a:solidFill>
                  <a:srgbClr val="000000"/>
                </a:solidFill>
                <a:latin typeface="Calibri" panose="020F0502020204030204" pitchFamily="34" charset="0"/>
                <a:ea typeface="Lucida Sans Unicode"/>
                <a:cs typeface="Calibri" panose="020F0502020204030204" pitchFamily="34" charset="0"/>
              </a:rPr>
              <a:t>On respecte un </a:t>
            </a:r>
            <a:r>
              <a:rPr lang="fr-FR" b="1" strike="noStrike" spc="-1" dirty="0">
                <a:solidFill>
                  <a:srgbClr val="000000"/>
                </a:solidFill>
                <a:latin typeface="Calibri" panose="020F0502020204030204" pitchFamily="34" charset="0"/>
                <a:ea typeface="Lucida Sans Unicode"/>
                <a:cs typeface="Calibri" panose="020F0502020204030204" pitchFamily="34" charset="0"/>
              </a:rPr>
              <a:t>silence de 5 secondes </a:t>
            </a:r>
            <a:r>
              <a:rPr lang="fr-FR" b="0" strike="noStrike" spc="-1" dirty="0">
                <a:solidFill>
                  <a:srgbClr val="000000"/>
                </a:solidFill>
                <a:latin typeface="Calibri" panose="020F0502020204030204" pitchFamily="34" charset="0"/>
                <a:ea typeface="Lucida Sans Unicode"/>
                <a:cs typeface="Calibri" panose="020F0502020204030204" pitchFamily="34" charset="0"/>
              </a:rPr>
              <a:t>après chaque phrase pendant lequel </a:t>
            </a:r>
            <a:r>
              <a:rPr lang="fr-FR" b="1" strike="noStrike" spc="-1" dirty="0">
                <a:solidFill>
                  <a:srgbClr val="000000"/>
                </a:solidFill>
                <a:latin typeface="Calibri" panose="020F0502020204030204" pitchFamily="34" charset="0"/>
                <a:ea typeface="Lucida Sans Unicode"/>
                <a:cs typeface="Calibri" panose="020F0502020204030204" pitchFamily="34" charset="0"/>
              </a:rPr>
              <a:t>on inspire</a:t>
            </a:r>
            <a:r>
              <a:rPr lang="fr-FR" b="0" strike="noStrike" spc="-1" dirty="0">
                <a:solidFill>
                  <a:srgbClr val="000000"/>
                </a:solidFill>
                <a:latin typeface="Calibri" panose="020F0502020204030204" pitchFamily="34" charset="0"/>
                <a:ea typeface="Lucida Sans Unicode"/>
                <a:cs typeface="Calibri" panose="020F0502020204030204" pitchFamily="34" charset="0"/>
              </a:rPr>
              <a:t>.</a:t>
            </a:r>
          </a:p>
          <a:p>
            <a:pPr>
              <a:tabLst>
                <a:tab pos="354013" algn="l"/>
              </a:tabLst>
            </a:pPr>
            <a:endParaRPr lang="fr-FR" b="0" strike="noStrike" spc="-1" dirty="0">
              <a:latin typeface="Calibri" panose="020F0502020204030204" pitchFamily="34" charset="0"/>
              <a:cs typeface="Calibri" panose="020F0502020204030204" pitchFamily="34" charset="0"/>
            </a:endParaRPr>
          </a:p>
          <a:p>
            <a:r>
              <a:rPr lang="fr-FR"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b="0" strike="noStrike" spc="-1" dirty="0">
                <a:solidFill>
                  <a:srgbClr val="000000"/>
                </a:solidFill>
                <a:latin typeface="Calibri" panose="020F0502020204030204" pitchFamily="34" charset="0"/>
                <a:ea typeface="Lucida Sans Unicode"/>
                <a:cs typeface="Calibri" panose="020F0502020204030204" pitchFamily="34" charset="0"/>
              </a:rPr>
              <a:t>On </a:t>
            </a:r>
            <a:r>
              <a:rPr lang="fr-FR" b="1" strike="noStrike" spc="-1" dirty="0">
                <a:solidFill>
                  <a:srgbClr val="000000"/>
                </a:solidFill>
                <a:latin typeface="Calibri" panose="020F0502020204030204" pitchFamily="34" charset="0"/>
                <a:ea typeface="Lucida Sans Unicode"/>
                <a:cs typeface="Calibri" panose="020F0502020204030204" pitchFamily="34" charset="0"/>
              </a:rPr>
              <a:t>s'écoute</a:t>
            </a:r>
            <a:r>
              <a:rPr lang="fr-FR" b="0" strike="noStrike" spc="-1" dirty="0">
                <a:solidFill>
                  <a:srgbClr val="000000"/>
                </a:solidFill>
                <a:latin typeface="Calibri" panose="020F0502020204030204" pitchFamily="34" charset="0"/>
                <a:ea typeface="Lucida Sans Unicode"/>
                <a:cs typeface="Calibri" panose="020F0502020204030204" pitchFamily="34" charset="0"/>
              </a:rPr>
              <a:t>. On prend conscience des </a:t>
            </a:r>
            <a:r>
              <a:rPr lang="fr-FR" b="1" strike="noStrike" spc="-1" dirty="0">
                <a:solidFill>
                  <a:srgbClr val="000000"/>
                </a:solidFill>
                <a:latin typeface="Calibri" panose="020F0502020204030204" pitchFamily="34" charset="0"/>
                <a:ea typeface="Lucida Sans Unicode"/>
                <a:cs typeface="Calibri" panose="020F0502020204030204" pitchFamily="34" charset="0"/>
              </a:rPr>
              <a:t>mots parasites </a:t>
            </a:r>
            <a:r>
              <a:rPr lang="fr-FR" b="0" strike="noStrike" spc="-1" dirty="0">
                <a:solidFill>
                  <a:srgbClr val="000000"/>
                </a:solidFill>
                <a:latin typeface="Calibri" panose="020F0502020204030204" pitchFamily="34" charset="0"/>
                <a:ea typeface="Lucida Sans Unicode"/>
                <a:cs typeface="Calibri" panose="020F0502020204030204" pitchFamily="34" charset="0"/>
              </a:rPr>
              <a:t>s'il y en a : «euh », «et donc», «en fait», «bah », etc. </a:t>
            </a:r>
          </a:p>
          <a:p>
            <a:endParaRPr lang="fr-FR" sz="2400" spc="-1" dirty="0">
              <a:solidFill>
                <a:srgbClr val="000000"/>
              </a:solidFill>
              <a:latin typeface="Calibri" panose="020F0502020204030204" pitchFamily="34" charset="0"/>
              <a:ea typeface="Lucida Sans Unicode"/>
              <a:cs typeface="Calibri" panose="020F0502020204030204" pitchFamily="34" charset="0"/>
            </a:endParaRPr>
          </a:p>
          <a:p>
            <a:r>
              <a:rPr lang="fr-FR" sz="2400" b="0" strike="noStrike" spc="-1" dirty="0">
                <a:solidFill>
                  <a:srgbClr val="FF00FF"/>
                </a:solidFill>
                <a:latin typeface="Calibri" panose="020F0502020204030204" pitchFamily="34" charset="0"/>
                <a:ea typeface="Lucida Sans Unicode"/>
                <a:cs typeface="Calibri" panose="020F0502020204030204" pitchFamily="34" charset="0"/>
              </a:rPr>
              <a:t>On répète l'exercice pendant plusieurs jours </a:t>
            </a:r>
            <a:r>
              <a:rPr lang="fr-FR" sz="2400" spc="-1" dirty="0">
                <a:solidFill>
                  <a:srgbClr val="FF00FF"/>
                </a:solidFill>
                <a:latin typeface="Calibri" panose="020F0502020204030204" pitchFamily="34" charset="0"/>
                <a:ea typeface="Lucida Sans Unicode"/>
                <a:cs typeface="Calibri" panose="020F0502020204030204" pitchFamily="34" charset="0"/>
              </a:rPr>
              <a:t>jusqu’à disparition des mots parasites.</a:t>
            </a:r>
            <a:endParaRPr lang="fr-FR" sz="2400" b="0" strike="noStrike" spc="-1" dirty="0">
              <a:solidFill>
                <a:srgbClr val="FF00FF"/>
              </a:solidFill>
              <a:latin typeface="Calibri" panose="020F0502020204030204" pitchFamily="34" charset="0"/>
              <a:ea typeface="Lucida Sans Unicode"/>
              <a:cs typeface="Calibri" panose="020F0502020204030204" pitchFamily="34" charset="0"/>
            </a:endParaRPr>
          </a:p>
          <a:p>
            <a:pPr algn="ctr">
              <a:lnSpc>
                <a:spcPts val="2000"/>
              </a:lnSpc>
            </a:pPr>
            <a:r>
              <a:rPr lang="fr-FR" sz="2400" b="0" strike="noStrike" spc="-1" dirty="0">
                <a:solidFill>
                  <a:srgbClr val="FF00FF"/>
                </a:solidFill>
                <a:latin typeface="Calibri" panose="020F0502020204030204" pitchFamily="34" charset="0"/>
                <a:ea typeface="Lucida Sans Unicode"/>
                <a:cs typeface="Calibri" panose="020F0502020204030204" pitchFamily="34" charset="0"/>
              </a:rPr>
              <a:t> </a:t>
            </a:r>
            <a:endParaRPr lang="fr-FR" sz="2400" b="0" strike="noStrike" spc="-1" dirty="0">
              <a:solidFill>
                <a:srgbClr val="FF00FF"/>
              </a:solidFill>
              <a:latin typeface="Calibri" panose="020F0502020204030204" pitchFamily="34" charset="0"/>
              <a:cs typeface="Calibri" panose="020F0502020204030204" pitchFamily="34" charset="0"/>
            </a:endParaRPr>
          </a:p>
        </p:txBody>
      </p:sp>
      <p:pic>
        <p:nvPicPr>
          <p:cNvPr id="7" name="Picture 2" descr="CHUTT - MeltingBook">
            <a:extLst>
              <a:ext uri="{FF2B5EF4-FFF2-40B4-BE49-F238E27FC236}">
                <a16:creationId xmlns:a16="http://schemas.microsoft.com/office/drawing/2014/main" id="{9F6B965B-43AE-42F9-978E-AE21295845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250" r="1887" b="10100"/>
          <a:stretch/>
        </p:blipFill>
        <p:spPr bwMode="auto">
          <a:xfrm>
            <a:off x="467544" y="33116"/>
            <a:ext cx="864096" cy="85898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85CD5142-EB1F-D243-7F38-06967C7BA0DE}"/>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7919262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5">
                                            <p:txEl>
                                              <p:pRg st="0" end="0"/>
                                            </p:txEl>
                                          </p:spTgt>
                                        </p:tgtEl>
                                        <p:attrNameLst>
                                          <p:attrName>style.visibility</p:attrName>
                                        </p:attrNameLst>
                                      </p:cBhvr>
                                      <p:to>
                                        <p:strVal val="visible"/>
                                      </p:to>
                                    </p:set>
                                    <p:anim calcmode="lin" valueType="num">
                                      <p:cBhvr additive="repl">
                                        <p:cTn id="7" dur="500" fill="hold"/>
                                        <p:tgtEl>
                                          <p:spTgt spid="295">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5">
                                            <p:txEl>
                                              <p:pRg st="2" end="2"/>
                                            </p:txEl>
                                          </p:spTgt>
                                        </p:tgtEl>
                                        <p:attrNameLst>
                                          <p:attrName>style.visibility</p:attrName>
                                        </p:attrNameLst>
                                      </p:cBhvr>
                                      <p:to>
                                        <p:strVal val="visible"/>
                                      </p:to>
                                    </p:set>
                                    <p:anim calcmode="lin" valueType="num">
                                      <p:cBhvr additive="repl">
                                        <p:cTn id="13" dur="500" fill="hold"/>
                                        <p:tgtEl>
                                          <p:spTgt spid="295">
                                            <p:txEl>
                                              <p:pRg st="2" end="2"/>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5">
                                            <p:txEl>
                                              <p:pRg st="3" end="3"/>
                                            </p:txEl>
                                          </p:spTgt>
                                        </p:tgtEl>
                                        <p:attrNameLst>
                                          <p:attrName>style.visibility</p:attrName>
                                        </p:attrNameLst>
                                      </p:cBhvr>
                                      <p:to>
                                        <p:strVal val="visible"/>
                                      </p:to>
                                    </p:set>
                                    <p:anim calcmode="lin" valueType="num">
                                      <p:cBhvr additive="repl">
                                        <p:cTn id="19" dur="500" fill="hold"/>
                                        <p:tgtEl>
                                          <p:spTgt spid="295">
                                            <p:txEl>
                                              <p:pRg st="3" end="3"/>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5">
                                            <p:txEl>
                                              <p:pRg st="4" end="4"/>
                                            </p:txEl>
                                          </p:spTgt>
                                        </p:tgtEl>
                                        <p:attrNameLst>
                                          <p:attrName>style.visibility</p:attrName>
                                        </p:attrNameLst>
                                      </p:cBhvr>
                                      <p:to>
                                        <p:strVal val="visible"/>
                                      </p:to>
                                    </p:set>
                                    <p:anim calcmode="lin" valueType="num">
                                      <p:cBhvr additive="repl">
                                        <p:cTn id="25" dur="500" fill="hold"/>
                                        <p:tgtEl>
                                          <p:spTgt spid="295">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5">
                                            <p:txEl>
                                              <p:pRg st="5" end="5"/>
                                            </p:txEl>
                                          </p:spTgt>
                                        </p:tgtEl>
                                        <p:attrNameLst>
                                          <p:attrName>style.visibility</p:attrName>
                                        </p:attrNameLst>
                                      </p:cBhvr>
                                      <p:to>
                                        <p:strVal val="visible"/>
                                      </p:to>
                                    </p:set>
                                    <p:anim calcmode="lin" valueType="num">
                                      <p:cBhvr additive="repl">
                                        <p:cTn id="31" dur="500" fill="hold"/>
                                        <p:tgtEl>
                                          <p:spTgt spid="295">
                                            <p:txEl>
                                              <p:pRg st="5" end="5"/>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2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5">
                                            <p:txEl>
                                              <p:pRg st="7" end="7"/>
                                            </p:txEl>
                                          </p:spTgt>
                                        </p:tgtEl>
                                        <p:attrNameLst>
                                          <p:attrName>style.visibility</p:attrName>
                                        </p:attrNameLst>
                                      </p:cBhvr>
                                      <p:to>
                                        <p:strVal val="visible"/>
                                      </p:to>
                                    </p:set>
                                    <p:anim calcmode="lin" valueType="num">
                                      <p:cBhvr additive="repl">
                                        <p:cTn id="37" dur="500" fill="hold"/>
                                        <p:tgtEl>
                                          <p:spTgt spid="295">
                                            <p:txEl>
                                              <p:pRg st="7" end="7"/>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2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5">
                                            <p:txEl>
                                              <p:pRg st="9" end="9"/>
                                            </p:txEl>
                                          </p:spTgt>
                                        </p:tgtEl>
                                        <p:attrNameLst>
                                          <p:attrName>style.visibility</p:attrName>
                                        </p:attrNameLst>
                                      </p:cBhvr>
                                      <p:to>
                                        <p:strVal val="visible"/>
                                      </p:to>
                                    </p:set>
                                    <p:anim calcmode="lin" valueType="num">
                                      <p:cBhvr additive="repl">
                                        <p:cTn id="43" dur="500" fill="hold"/>
                                        <p:tgtEl>
                                          <p:spTgt spid="295">
                                            <p:txEl>
                                              <p:pRg st="9" end="9"/>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29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5">
                                            <p:txEl>
                                              <p:pRg st="10" end="10"/>
                                            </p:txEl>
                                          </p:spTgt>
                                        </p:tgtEl>
                                        <p:attrNameLst>
                                          <p:attrName>style.visibility</p:attrName>
                                        </p:attrNameLst>
                                      </p:cBhvr>
                                      <p:to>
                                        <p:strVal val="visible"/>
                                      </p:to>
                                    </p:set>
                                    <p:anim calcmode="lin" valueType="num">
                                      <p:cBhvr additive="repl">
                                        <p:cTn id="49" dur="500" fill="hold"/>
                                        <p:tgtEl>
                                          <p:spTgt spid="295">
                                            <p:txEl>
                                              <p:pRg st="10" end="10"/>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29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298" name="CustomShape 2"/>
          <p:cNvSpPr/>
          <p:nvPr/>
        </p:nvSpPr>
        <p:spPr>
          <a:xfrm>
            <a:off x="1403648" y="851576"/>
            <a:ext cx="756036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FF00FF"/>
                </a:solidFill>
                <a:latin typeface="Cambria" panose="02040503050406030204" pitchFamily="18" charset="0"/>
                <a:ea typeface="Cambria" panose="02040503050406030204" pitchFamily="18" charset="0"/>
              </a:rPr>
              <a:t>3. Je lis un texte à voix haute</a:t>
            </a:r>
            <a:endParaRPr lang="fr-FR" sz="2800" b="0" strike="noStrike" spc="-1" dirty="0">
              <a:solidFill>
                <a:srgbClr val="FF00FF"/>
              </a:solidFill>
              <a:latin typeface="Cambria" panose="02040503050406030204" pitchFamily="18" charset="0"/>
              <a:ea typeface="Cambria" panose="02040503050406030204" pitchFamily="18" charset="0"/>
            </a:endParaRPr>
          </a:p>
        </p:txBody>
      </p:sp>
      <p:sp>
        <p:nvSpPr>
          <p:cNvPr id="300" name="CustomShape 3"/>
          <p:cNvSpPr/>
          <p:nvPr/>
        </p:nvSpPr>
        <p:spPr>
          <a:xfrm>
            <a:off x="2412672" y="1675438"/>
            <a:ext cx="6341984" cy="439975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800" b="0" strike="noStrike" spc="-1" dirty="0">
                <a:solidFill>
                  <a:srgbClr val="000000"/>
                </a:solidFill>
                <a:latin typeface="Calibri" panose="020F0502020204030204" pitchFamily="34" charset="0"/>
                <a:ea typeface="Lucida Sans Unicode"/>
                <a:cs typeface="Calibri" panose="020F0502020204030204" pitchFamily="34" charset="0"/>
              </a:rPr>
              <a:t>Lisez à haute voix le texte (qui va suivre) en respectant la ponctuation. Se chronométrez. </a:t>
            </a:r>
          </a:p>
          <a:p>
            <a:pPr>
              <a:lnSpc>
                <a:spcPct val="100000"/>
              </a:lnSpc>
            </a:pPr>
            <a:endParaRPr lang="fr-FR" sz="2800" b="0" strike="noStrike" spc="-1" dirty="0">
              <a:solidFill>
                <a:srgbClr val="000000"/>
              </a:solidFill>
              <a:latin typeface="Calibri" panose="020F0502020204030204" pitchFamily="34" charset="0"/>
              <a:ea typeface="Lucida Sans Unicode"/>
              <a:cs typeface="Calibri" panose="020F0502020204030204" pitchFamily="34" charset="0"/>
            </a:endParaRPr>
          </a:p>
          <a:p>
            <a:pPr marL="354013" indent="-354013">
              <a:lnSpc>
                <a:spcPct val="100000"/>
              </a:lnSpc>
            </a:pPr>
            <a:r>
              <a:rPr lang="fr-FR" sz="28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Si on met moins de 50 secondes, c'est que l’on ne laisse pas suffisamment la place au silence. </a:t>
            </a:r>
          </a:p>
          <a:p>
            <a:pPr marL="457200" indent="-457200">
              <a:lnSpc>
                <a:spcPct val="100000"/>
              </a:lnSpc>
              <a:buFont typeface="Wingdings 3" panose="05040102010807070707" pitchFamily="18" charset="2"/>
              <a:buChar char="&quot;"/>
            </a:pPr>
            <a:endParaRPr lang="fr-FR" sz="2800" spc="-1" dirty="0">
              <a:solidFill>
                <a:srgbClr val="000000"/>
              </a:solidFill>
              <a:latin typeface="Calibri" panose="020F0502020204030204" pitchFamily="34" charset="0"/>
              <a:ea typeface="Lucida Sans Unicode"/>
              <a:cs typeface="Calibri" panose="020F0502020204030204" pitchFamily="34" charset="0"/>
            </a:endParaRPr>
          </a:p>
          <a:p>
            <a:pPr marL="442913" indent="-442913">
              <a:lnSpc>
                <a:spcPct val="100000"/>
              </a:lnSpc>
            </a:pPr>
            <a:r>
              <a:rPr lang="fr-FR" sz="28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Si on met 1 minute environ, c'est l'indice d'un bon tempo.</a:t>
            </a:r>
            <a:endParaRPr lang="fr-FR" sz="2800" b="0" strike="noStrike" spc="-1" dirty="0">
              <a:latin typeface="Calibri" panose="020F0502020204030204" pitchFamily="34" charset="0"/>
              <a:cs typeface="Calibri" panose="020F0502020204030204" pitchFamily="34" charset="0"/>
            </a:endParaRPr>
          </a:p>
        </p:txBody>
      </p:sp>
      <p:pic>
        <p:nvPicPr>
          <p:cNvPr id="7" name="Picture 2" descr="CHUTT - MeltingBook">
            <a:extLst>
              <a:ext uri="{FF2B5EF4-FFF2-40B4-BE49-F238E27FC236}">
                <a16:creationId xmlns:a16="http://schemas.microsoft.com/office/drawing/2014/main" id="{640C4686-5408-43E6-B753-A50525434C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250" r="1887" b="10100"/>
          <a:stretch/>
        </p:blipFill>
        <p:spPr bwMode="auto">
          <a:xfrm>
            <a:off x="414381" y="21206"/>
            <a:ext cx="864096" cy="85898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761D9CE1-35A1-9AC4-77F1-CF4CA81785D5}"/>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805856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Conclusion</a:t>
            </a:r>
            <a:endParaRPr lang="en-GB" sz="2800" b="0" strike="noStrike" spc="-1" dirty="0">
              <a:solidFill>
                <a:srgbClr val="FFFFFF"/>
              </a:solidFill>
              <a:latin typeface="Times New Roman"/>
            </a:endParaRPr>
          </a:p>
        </p:txBody>
      </p:sp>
      <p:sp>
        <p:nvSpPr>
          <p:cNvPr id="300" name="CustomShape 3"/>
          <p:cNvSpPr/>
          <p:nvPr/>
        </p:nvSpPr>
        <p:spPr>
          <a:xfrm>
            <a:off x="2123728" y="576415"/>
            <a:ext cx="6202836" cy="593523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4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Contrairement à une idée reçue, le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silence n'est pas du vide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le silence est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vibration</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et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résonance</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La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parole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se déploie sur cette vibration et résonance.</a:t>
            </a:r>
          </a:p>
          <a:p>
            <a:pPr>
              <a:lnSpc>
                <a:spcPts val="1000"/>
              </a:lnSpc>
            </a:pPr>
            <a:endParaRPr lang="fr-FR" sz="2400" spc="-1" dirty="0">
              <a:solidFill>
                <a:srgbClr val="000000"/>
              </a:solidFill>
              <a:latin typeface="Calibri" panose="020F0502020204030204" pitchFamily="34" charset="0"/>
              <a:ea typeface="Lucida Sans Unicode"/>
              <a:cs typeface="Calibri" panose="020F0502020204030204" pitchFamily="34" charset="0"/>
            </a:endParaRPr>
          </a:p>
          <a:p>
            <a:pPr algn="just">
              <a:lnSpc>
                <a:spcPct val="100000"/>
              </a:lnSpc>
            </a:pPr>
            <a:r>
              <a:rPr lang="fr-FR" sz="24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Il suffit d'écouter les silences d'un discours pour en évaluer la qualité :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des temps de silences justes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où celui qui parle écoute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la résonance </a:t>
            </a:r>
            <a:r>
              <a:rPr lang="fr-FR" sz="2400" strike="noStrike" spc="-1" dirty="0">
                <a:solidFill>
                  <a:srgbClr val="000000"/>
                </a:solidFill>
                <a:latin typeface="Calibri" panose="020F0502020204030204" pitchFamily="34" charset="0"/>
                <a:ea typeface="Lucida Sans Unicode"/>
                <a:cs typeface="Calibri" panose="020F0502020204030204" pitchFamily="34" charset="0"/>
              </a:rPr>
              <a:t>de ce qu'il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dit dans le cerveau de l'autre</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tout en </a:t>
            </a:r>
            <a:r>
              <a:rPr lang="fr-FR" sz="2400" strike="noStrike" spc="-1" dirty="0">
                <a:solidFill>
                  <a:srgbClr val="000000"/>
                </a:solidFill>
                <a:latin typeface="Calibri" panose="020F0502020204030204" pitchFamily="34" charset="0"/>
                <a:ea typeface="Lucida Sans Unicode"/>
                <a:cs typeface="Calibri" panose="020F0502020204030204" pitchFamily="34" charset="0"/>
              </a:rPr>
              <a:t>restant maître de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son tempo</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interprète </a:t>
            </a:r>
            <a:r>
              <a:rPr lang="fr-FR" sz="2400" strike="noStrike" spc="-1" dirty="0">
                <a:solidFill>
                  <a:srgbClr val="000000"/>
                </a:solidFill>
                <a:latin typeface="Calibri" panose="020F0502020204030204" pitchFamily="34" charset="0"/>
                <a:ea typeface="Lucida Sans Unicode"/>
                <a:cs typeface="Calibri" panose="020F0502020204030204" pitchFamily="34" charset="0"/>
              </a:rPr>
              <a:t>et</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 chef d'orchestre de son propos</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a:t>
            </a:r>
          </a:p>
          <a:p>
            <a:pPr>
              <a:lnSpc>
                <a:spcPts val="1000"/>
              </a:lnSpc>
            </a:pPr>
            <a:endParaRPr lang="fr-FR" sz="2400" spc="-1" dirty="0">
              <a:solidFill>
                <a:srgbClr val="000000"/>
              </a:solidFill>
              <a:latin typeface="Calibri" panose="020F0502020204030204" pitchFamily="34" charset="0"/>
              <a:ea typeface="Lucida Sans Unicode"/>
              <a:cs typeface="Calibri" panose="020F0502020204030204" pitchFamily="34" charset="0"/>
            </a:endParaRPr>
          </a:p>
          <a:p>
            <a:pPr algn="just">
              <a:lnSpc>
                <a:spcPct val="100000"/>
              </a:lnSpc>
            </a:pPr>
            <a:r>
              <a:rPr lang="fr-FR" sz="24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Tous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les silences ne se valent pas</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Il est des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silences vides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et des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silences pleins</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Le silence vide où rien ne se passe. </a:t>
            </a:r>
          </a:p>
          <a:p>
            <a:pPr algn="just">
              <a:lnSpc>
                <a:spcPts val="2000"/>
              </a:lnSpc>
            </a:pPr>
            <a:endParaRPr lang="fr-FR" sz="2400" b="0" strike="noStrike" spc="-1" dirty="0">
              <a:solidFill>
                <a:srgbClr val="000000"/>
              </a:solidFill>
              <a:latin typeface="Calibri" panose="020F0502020204030204" pitchFamily="34" charset="0"/>
              <a:ea typeface="Lucida Sans Unicode"/>
              <a:cs typeface="Calibri" panose="020F0502020204030204" pitchFamily="34" charset="0"/>
            </a:endParaRPr>
          </a:p>
          <a:p>
            <a:pPr algn="ctr">
              <a:lnSpc>
                <a:spcPts val="2000"/>
              </a:lnSpc>
            </a:pPr>
            <a:r>
              <a:rPr lang="fr-FR" sz="24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0" strike="noStrike" spc="-1" dirty="0">
                <a:solidFill>
                  <a:srgbClr val="FF00FF"/>
                </a:solidFill>
                <a:latin typeface="Calibri" panose="020F0502020204030204" pitchFamily="34" charset="0"/>
                <a:ea typeface="Lucida Sans Unicode"/>
                <a:cs typeface="Calibri" panose="020F0502020204030204" pitchFamily="34" charset="0"/>
              </a:rPr>
              <a:t>Les grands orateurs sont des maîtres du silence, de la vibration, de la résonance.</a:t>
            </a:r>
          </a:p>
        </p:txBody>
      </p:sp>
      <p:pic>
        <p:nvPicPr>
          <p:cNvPr id="6" name="Picture 2" descr="CHUTT - MeltingBook">
            <a:extLst>
              <a:ext uri="{FF2B5EF4-FFF2-40B4-BE49-F238E27FC236}">
                <a16:creationId xmlns:a16="http://schemas.microsoft.com/office/drawing/2014/main" id="{FB46446C-E2CC-444B-8CC5-E026458DA5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250" r="1887" b="10100"/>
          <a:stretch/>
        </p:blipFill>
        <p:spPr bwMode="auto">
          <a:xfrm>
            <a:off x="467544" y="0"/>
            <a:ext cx="864096" cy="85898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542B0885-6EDC-08ED-B595-3DF127B16BC9}"/>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106591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Posture</a:t>
            </a:r>
            <a:endParaRPr lang="en-GB" sz="2800" b="0" strike="noStrike" spc="-1" dirty="0">
              <a:solidFill>
                <a:srgbClr val="FFFFFF"/>
              </a:solidFill>
              <a:latin typeface="Times New Roman"/>
            </a:endParaRPr>
          </a:p>
        </p:txBody>
      </p:sp>
      <p:pic>
        <p:nvPicPr>
          <p:cNvPr id="4" name="Image 3">
            <a:hlinkClick r:id="rId3"/>
            <a:extLst>
              <a:ext uri="{FF2B5EF4-FFF2-40B4-BE49-F238E27FC236}">
                <a16:creationId xmlns:a16="http://schemas.microsoft.com/office/drawing/2014/main" id="{BC70EAD9-1DA8-4074-8081-F8F77B279AB6}"/>
              </a:ext>
            </a:extLst>
          </p:cNvPr>
          <p:cNvPicPr>
            <a:picLocks noChangeAspect="1"/>
          </p:cNvPicPr>
          <p:nvPr/>
        </p:nvPicPr>
        <p:blipFill rotWithShape="1">
          <a:blip r:embed="rId4"/>
          <a:srcRect l="24753" t="38795" r="27210" b="7981"/>
          <a:stretch/>
        </p:blipFill>
        <p:spPr>
          <a:xfrm>
            <a:off x="1619672" y="1344767"/>
            <a:ext cx="5242216" cy="3265644"/>
          </a:xfrm>
          <a:prstGeom prst="rect">
            <a:avLst/>
          </a:prstGeom>
        </p:spPr>
      </p:pic>
      <p:sp>
        <p:nvSpPr>
          <p:cNvPr id="5" name="ZoneTexte 4">
            <a:extLst>
              <a:ext uri="{FF2B5EF4-FFF2-40B4-BE49-F238E27FC236}">
                <a16:creationId xmlns:a16="http://schemas.microsoft.com/office/drawing/2014/main" id="{374D3480-4C31-4B2E-87CC-68BE91C06693}"/>
              </a:ext>
            </a:extLst>
          </p:cNvPr>
          <p:cNvSpPr txBox="1"/>
          <p:nvPr/>
        </p:nvSpPr>
        <p:spPr>
          <a:xfrm>
            <a:off x="676384" y="4625568"/>
            <a:ext cx="7128792" cy="1661993"/>
          </a:xfrm>
          <a:prstGeom prst="rect">
            <a:avLst/>
          </a:prstGeom>
          <a:noFill/>
        </p:spPr>
        <p:txBody>
          <a:bodyPr wrap="square" rtlCol="0">
            <a:spAutoFit/>
          </a:bodyPr>
          <a:lstStyle/>
          <a:p>
            <a:pPr algn="ctr"/>
            <a:r>
              <a:rPr lang="fr-FR" sz="2800" dirty="0">
                <a:latin typeface="Calibri" panose="020F0502020204030204" pitchFamily="34" charset="0"/>
                <a:cs typeface="Calibri" panose="020F0502020204030204" pitchFamily="34" charset="0"/>
              </a:rPr>
              <a:t>Quelle posture adopter quand nous communiquons oralement devant un public, debout ou assis ? </a:t>
            </a:r>
          </a:p>
          <a:p>
            <a:endParaRPr lang="fr-FR" dirty="0"/>
          </a:p>
        </p:txBody>
      </p:sp>
      <p:pic>
        <p:nvPicPr>
          <p:cNvPr id="3" name="Image 2">
            <a:extLst>
              <a:ext uri="{FF2B5EF4-FFF2-40B4-BE49-F238E27FC236}">
                <a16:creationId xmlns:a16="http://schemas.microsoft.com/office/drawing/2014/main" id="{E8471CC8-BE19-4BD7-BE7B-F4509940137E}"/>
              </a:ext>
            </a:extLst>
          </p:cNvPr>
          <p:cNvPicPr>
            <a:picLocks noChangeAspect="1"/>
          </p:cNvPicPr>
          <p:nvPr/>
        </p:nvPicPr>
        <p:blipFill rotWithShape="1">
          <a:blip r:embed="rId5"/>
          <a:srcRect l="17713" t="30390" r="70475" b="20586"/>
          <a:stretch/>
        </p:blipFill>
        <p:spPr>
          <a:xfrm>
            <a:off x="676424" y="1256"/>
            <a:ext cx="405269" cy="945628"/>
          </a:xfrm>
          <a:prstGeom prst="rect">
            <a:avLst/>
          </a:prstGeom>
        </p:spPr>
      </p:pic>
      <p:pic>
        <p:nvPicPr>
          <p:cNvPr id="9" name="Image 8">
            <a:extLst>
              <a:ext uri="{FF2B5EF4-FFF2-40B4-BE49-F238E27FC236}">
                <a16:creationId xmlns:a16="http://schemas.microsoft.com/office/drawing/2014/main" id="{898D57DA-619D-93FB-E38E-2B612594A2E5}"/>
              </a:ext>
            </a:extLst>
          </p:cNvPr>
          <p:cNvPicPr>
            <a:picLocks noChangeAspect="1"/>
          </p:cNvPicPr>
          <p:nvPr/>
        </p:nvPicPr>
        <p:blipFill>
          <a:blip r:embed="rId6"/>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14337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La posture</a:t>
            </a:r>
            <a:endParaRPr lang="en-GB" sz="2800" b="0" strike="noStrike" spc="-1">
              <a:solidFill>
                <a:srgbClr val="FFFFFF"/>
              </a:solidFill>
              <a:latin typeface="Times New Roman"/>
            </a:endParaRPr>
          </a:p>
        </p:txBody>
      </p:sp>
      <p:sp>
        <p:nvSpPr>
          <p:cNvPr id="175" name="CustomShape 2"/>
          <p:cNvSpPr/>
          <p:nvPr/>
        </p:nvSpPr>
        <p:spPr>
          <a:xfrm>
            <a:off x="1631160" y="622800"/>
            <a:ext cx="5748840" cy="5949000"/>
          </a:xfrm>
          <a:prstGeom prst="ellipse">
            <a:avLst/>
          </a:prstGeom>
          <a:noFill/>
          <a:ln w="76200">
            <a:solidFill>
              <a:schemeClr val="tx1"/>
            </a:solidFill>
            <a:round/>
          </a:ln>
        </p:spPr>
        <p:style>
          <a:lnRef idx="0">
            <a:scrgbClr r="0" g="0" b="0"/>
          </a:lnRef>
          <a:fillRef idx="0">
            <a:scrgbClr r="0" g="0" b="0"/>
          </a:fillRef>
          <a:effectRef idx="0">
            <a:scrgbClr r="0" g="0" b="0"/>
          </a:effectRef>
          <a:fontRef idx="minor"/>
        </p:style>
      </p:sp>
      <p:sp>
        <p:nvSpPr>
          <p:cNvPr id="176" name="CustomShape 3"/>
          <p:cNvSpPr/>
          <p:nvPr/>
        </p:nvSpPr>
        <p:spPr>
          <a:xfrm>
            <a:off x="3173760" y="95040"/>
            <a:ext cx="2664000" cy="82188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400" b="0" strike="noStrike" spc="-1">
                <a:solidFill>
                  <a:srgbClr val="3333CC"/>
                </a:solidFill>
                <a:latin typeface="Comic Sans MS"/>
                <a:ea typeface="Lucida Sans Unicode"/>
              </a:rPr>
              <a:t>Une présentation debout</a:t>
            </a:r>
            <a:endParaRPr lang="fr-FR" sz="2400" b="0" strike="noStrike" spc="-1">
              <a:latin typeface="Arial"/>
            </a:endParaRPr>
          </a:p>
        </p:txBody>
      </p:sp>
      <p:sp>
        <p:nvSpPr>
          <p:cNvPr id="177" name="CustomShape 4"/>
          <p:cNvSpPr/>
          <p:nvPr/>
        </p:nvSpPr>
        <p:spPr>
          <a:xfrm>
            <a:off x="2771800" y="5166720"/>
            <a:ext cx="3600400" cy="1198875"/>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400" b="0" strike="noStrike" spc="-1" dirty="0">
                <a:solidFill>
                  <a:srgbClr val="3333CC"/>
                </a:solidFill>
                <a:latin typeface="Comic Sans MS"/>
                <a:ea typeface="Lucida Sans Unicode"/>
              </a:rPr>
              <a:t>La sensation d’ancrage:</a:t>
            </a:r>
            <a:endParaRPr lang="fr-FR" sz="2400" b="0" strike="noStrike" spc="-1" dirty="0">
              <a:latin typeface="Arial"/>
            </a:endParaRPr>
          </a:p>
          <a:p>
            <a:pPr algn="ctr">
              <a:lnSpc>
                <a:spcPct val="100000"/>
              </a:lnSpc>
            </a:pPr>
            <a:r>
              <a:rPr lang="fr-FR" sz="2400" b="0" strike="noStrike" spc="-1" dirty="0">
                <a:solidFill>
                  <a:srgbClr val="3333CC"/>
                </a:solidFill>
                <a:latin typeface="Comic Sans MS"/>
                <a:ea typeface="Lucida Sans Unicode"/>
              </a:rPr>
              <a:t>Parler sur ses deux pieds</a:t>
            </a:r>
            <a:endParaRPr lang="fr-FR" sz="2400" b="0" strike="noStrike" spc="-1" dirty="0">
              <a:latin typeface="Arial"/>
            </a:endParaRPr>
          </a:p>
        </p:txBody>
      </p:sp>
      <p:sp>
        <p:nvSpPr>
          <p:cNvPr id="178" name="CustomShape 5"/>
          <p:cNvSpPr/>
          <p:nvPr/>
        </p:nvSpPr>
        <p:spPr>
          <a:xfrm>
            <a:off x="2563200" y="2197440"/>
            <a:ext cx="2664000" cy="137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800" b="0" strike="noStrike" spc="-1">
                <a:solidFill>
                  <a:srgbClr val="FF0000"/>
                </a:solidFill>
                <a:latin typeface="Times New Roman"/>
                <a:ea typeface="Lucida Sans Unicode"/>
              </a:rPr>
              <a:t>Je dois incarner mon propos et l’adresser</a:t>
            </a:r>
            <a:endParaRPr lang="fr-FR" sz="2800" b="0" strike="noStrike" spc="-1">
              <a:latin typeface="Arial"/>
            </a:endParaRPr>
          </a:p>
        </p:txBody>
      </p:sp>
      <p:pic>
        <p:nvPicPr>
          <p:cNvPr id="179" name="Image 8"/>
          <p:cNvPicPr/>
          <p:nvPr/>
        </p:nvPicPr>
        <p:blipFill>
          <a:blip r:embed="rId3"/>
          <a:stretch/>
        </p:blipFill>
        <p:spPr>
          <a:xfrm>
            <a:off x="5283000" y="2702880"/>
            <a:ext cx="1752120" cy="1828440"/>
          </a:xfrm>
          <a:prstGeom prst="rect">
            <a:avLst/>
          </a:prstGeom>
          <a:ln w="0">
            <a:noFill/>
          </a:ln>
        </p:spPr>
      </p:pic>
      <p:pic>
        <p:nvPicPr>
          <p:cNvPr id="9" name="Image 8">
            <a:extLst>
              <a:ext uri="{FF2B5EF4-FFF2-40B4-BE49-F238E27FC236}">
                <a16:creationId xmlns:a16="http://schemas.microsoft.com/office/drawing/2014/main" id="{88900EDD-5214-4DFF-863D-EE3583456C2A}"/>
              </a:ext>
            </a:extLst>
          </p:cNvPr>
          <p:cNvPicPr>
            <a:picLocks noChangeAspect="1"/>
          </p:cNvPicPr>
          <p:nvPr/>
        </p:nvPicPr>
        <p:blipFill rotWithShape="1">
          <a:blip r:embed="rId4"/>
          <a:srcRect l="17713" t="30390" r="70475" b="20586"/>
          <a:stretch/>
        </p:blipFill>
        <p:spPr>
          <a:xfrm>
            <a:off x="641210" y="-28708"/>
            <a:ext cx="405269" cy="945628"/>
          </a:xfrm>
          <a:prstGeom prst="rect">
            <a:avLst/>
          </a:prstGeom>
        </p:spPr>
      </p:pic>
      <p:pic>
        <p:nvPicPr>
          <p:cNvPr id="11" name="Image 10">
            <a:extLst>
              <a:ext uri="{FF2B5EF4-FFF2-40B4-BE49-F238E27FC236}">
                <a16:creationId xmlns:a16="http://schemas.microsoft.com/office/drawing/2014/main" id="{25BD59A7-A047-6B55-3F10-522FB9FB8DBB}"/>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10933080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repl">
                                        <p:cTn id="7" dur="500" fill="hold"/>
                                        <p:tgtEl>
                                          <p:spTgt spid="176"/>
                                        </p:tgtEl>
                                        <p:attrNameLst>
                                          <p:attrName>ppt_x</p:attrName>
                                        </p:attrNameLst>
                                      </p:cBhvr>
                                      <p:tavLst>
                                        <p:tav tm="0">
                                          <p:val>
                                            <p:strVal val="#ppt_x"/>
                                          </p:val>
                                        </p:tav>
                                        <p:tav tm="100000">
                                          <p:val>
                                            <p:strVal val="#ppt_x"/>
                                          </p:val>
                                        </p:tav>
                                      </p:tavLst>
                                    </p:anim>
                                    <p:anim calcmode="lin" valueType="num">
                                      <p:cBhvr additive="repl">
                                        <p:cTn id="8"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7"/>
                                        </p:tgtEl>
                                        <p:attrNameLst>
                                          <p:attrName>style.visibility</p:attrName>
                                        </p:attrNameLst>
                                      </p:cBhvr>
                                      <p:to>
                                        <p:strVal val="visible"/>
                                      </p:to>
                                    </p:set>
                                    <p:anim calcmode="lin" valueType="num">
                                      <p:cBhvr additive="repl">
                                        <p:cTn id="13" dur="500" fill="hold"/>
                                        <p:tgtEl>
                                          <p:spTgt spid="177"/>
                                        </p:tgtEl>
                                        <p:attrNameLst>
                                          <p:attrName>ppt_x</p:attrName>
                                        </p:attrNameLst>
                                      </p:cBhvr>
                                      <p:tavLst>
                                        <p:tav tm="0">
                                          <p:val>
                                            <p:strVal val="#ppt_x"/>
                                          </p:val>
                                        </p:tav>
                                        <p:tav tm="100000">
                                          <p:val>
                                            <p:strVal val="#ppt_x"/>
                                          </p:val>
                                        </p:tav>
                                      </p:tavLst>
                                    </p:anim>
                                    <p:anim calcmode="lin" valueType="num">
                                      <p:cBhvr additive="repl">
                                        <p:cTn id="14"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8"/>
                                        </p:tgtEl>
                                        <p:attrNameLst>
                                          <p:attrName>style.visibility</p:attrName>
                                        </p:attrNameLst>
                                      </p:cBhvr>
                                      <p:to>
                                        <p:strVal val="visible"/>
                                      </p:to>
                                    </p:set>
                                    <p:anim calcmode="lin" valueType="num">
                                      <p:cBhvr additive="repl">
                                        <p:cTn id="19" dur="500" fill="hold"/>
                                        <p:tgtEl>
                                          <p:spTgt spid="178"/>
                                        </p:tgtEl>
                                        <p:attrNameLst>
                                          <p:attrName>ppt_x</p:attrName>
                                        </p:attrNameLst>
                                      </p:cBhvr>
                                      <p:tavLst>
                                        <p:tav tm="0">
                                          <p:val>
                                            <p:strVal val="#ppt_x"/>
                                          </p:val>
                                        </p:tav>
                                        <p:tav tm="100000">
                                          <p:val>
                                            <p:strVal val="#ppt_x"/>
                                          </p:val>
                                        </p:tav>
                                      </p:tavLst>
                                    </p:anim>
                                    <p:anim calcmode="lin" valueType="num">
                                      <p:cBhvr additive="repl">
                                        <p:cTn id="20"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6489436" y="-12600"/>
            <a:ext cx="2408323"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182" name="CustomShape 2"/>
          <p:cNvSpPr/>
          <p:nvPr/>
        </p:nvSpPr>
        <p:spPr>
          <a:xfrm>
            <a:off x="683640" y="1451880"/>
            <a:ext cx="792080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800" b="1" strike="noStrike" spc="-1" dirty="0">
                <a:solidFill>
                  <a:srgbClr val="FF00FF"/>
                </a:solidFill>
                <a:latin typeface="Cambria" panose="02040503050406030204" pitchFamily="18" charset="0"/>
                <a:ea typeface="Cambria" panose="02040503050406030204" pitchFamily="18" charset="0"/>
              </a:rPr>
              <a:t>A. </a:t>
            </a:r>
            <a:r>
              <a:rPr lang="fr-FR" sz="2800" b="1" spc="-1" dirty="0">
                <a:solidFill>
                  <a:srgbClr val="FF00FF"/>
                </a:solidFill>
                <a:latin typeface="Cambria" panose="02040503050406030204" pitchFamily="18" charset="0"/>
                <a:ea typeface="Cambria" panose="02040503050406030204" pitchFamily="18" charset="0"/>
              </a:rPr>
              <a:t>J</a:t>
            </a:r>
            <a:r>
              <a:rPr lang="fr-FR" sz="2800" b="1" strike="noStrike" spc="-1" dirty="0">
                <a:solidFill>
                  <a:srgbClr val="FF00FF"/>
                </a:solidFill>
                <a:latin typeface="Cambria" panose="02040503050406030204" pitchFamily="18" charset="0"/>
                <a:ea typeface="Cambria" panose="02040503050406030204" pitchFamily="18" charset="0"/>
              </a:rPr>
              <a:t>e cherche la bonne distance entre les pieds</a:t>
            </a:r>
            <a:endParaRPr lang="fr-FR" sz="2800" b="0" strike="noStrike" spc="-1" dirty="0">
              <a:solidFill>
                <a:srgbClr val="FF00FF"/>
              </a:solidFill>
              <a:latin typeface="Cambria" panose="02040503050406030204" pitchFamily="18" charset="0"/>
              <a:ea typeface="Cambria" panose="02040503050406030204" pitchFamily="18" charset="0"/>
            </a:endParaRPr>
          </a:p>
        </p:txBody>
      </p:sp>
      <p:sp>
        <p:nvSpPr>
          <p:cNvPr id="183" name="CustomShape 3"/>
          <p:cNvSpPr/>
          <p:nvPr/>
        </p:nvSpPr>
        <p:spPr>
          <a:xfrm>
            <a:off x="2123728" y="2379876"/>
            <a:ext cx="6807376" cy="392782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800" b="0" strike="noStrike" spc="-1" dirty="0">
                <a:solidFill>
                  <a:srgbClr val="000000"/>
                </a:solidFill>
                <a:latin typeface="Calibri" panose="020F0502020204030204" pitchFamily="34" charset="0"/>
                <a:ea typeface="Lucida Sans Unicode"/>
                <a:cs typeface="Calibri" panose="020F0502020204030204" pitchFamily="34" charset="0"/>
              </a:rPr>
              <a:t>Je cherche la </a:t>
            </a:r>
            <a:r>
              <a:rPr lang="fr-FR" sz="2800" b="1" strike="noStrike" spc="-1" dirty="0">
                <a:solidFill>
                  <a:srgbClr val="000000"/>
                </a:solidFill>
                <a:latin typeface="Calibri" panose="020F0502020204030204" pitchFamily="34" charset="0"/>
                <a:ea typeface="Lucida Sans Unicode"/>
                <a:cs typeface="Calibri" panose="020F0502020204030204" pitchFamily="34" charset="0"/>
              </a:rPr>
              <a:t>bonne distance entre les pieds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pour être le plus </a:t>
            </a:r>
            <a:r>
              <a:rPr lang="fr-FR" sz="2800" b="1" strike="noStrike" spc="-1" dirty="0">
                <a:solidFill>
                  <a:srgbClr val="000000"/>
                </a:solidFill>
                <a:latin typeface="Calibri" panose="020F0502020204030204" pitchFamily="34" charset="0"/>
                <a:ea typeface="Lucida Sans Unicode"/>
                <a:cs typeface="Calibri" panose="020F0502020204030204" pitchFamily="34" charset="0"/>
              </a:rPr>
              <a:t>stable possible</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 J'expérimente plusieurs positions :</a:t>
            </a:r>
            <a:endParaRPr lang="fr-FR" sz="2800" b="0" strike="noStrike" spc="-1" dirty="0">
              <a:latin typeface="Calibri" panose="020F0502020204030204" pitchFamily="34" charset="0"/>
              <a:cs typeface="Calibri" panose="020F0502020204030204" pitchFamily="34" charset="0"/>
            </a:endParaRPr>
          </a:p>
          <a:p>
            <a:pPr algn="just">
              <a:lnSpc>
                <a:spcPct val="100000"/>
              </a:lnSpc>
            </a:pPr>
            <a:endParaRPr lang="fr-FR" sz="2800" b="0" strike="noStrike" spc="-1" dirty="0">
              <a:latin typeface="Calibri" panose="020F0502020204030204" pitchFamily="34" charset="0"/>
              <a:cs typeface="Calibri" panose="020F0502020204030204" pitchFamily="34" charset="0"/>
            </a:endParaRPr>
          </a:p>
          <a:p>
            <a:pPr>
              <a:lnSpc>
                <a:spcPts val="2000"/>
              </a:lnSpc>
              <a:buClr>
                <a:srgbClr val="000000"/>
              </a:buClr>
            </a:pPr>
            <a:r>
              <a:rPr lang="fr-FR" sz="2800" b="0"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800" b="0" strike="noStrike"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Pieds serrés l'un contre l'autre.</a:t>
            </a:r>
          </a:p>
          <a:p>
            <a:pPr>
              <a:lnSpc>
                <a:spcPts val="2000"/>
              </a:lnSpc>
              <a:buClr>
                <a:srgbClr val="000000"/>
              </a:buClr>
            </a:pPr>
            <a:endParaRPr lang="fr-FR" sz="2800" b="0" strike="noStrike" spc="-1" dirty="0">
              <a:latin typeface="Calibri" panose="020F0502020204030204" pitchFamily="34" charset="0"/>
              <a:cs typeface="Calibri" panose="020F0502020204030204" pitchFamily="34" charset="0"/>
            </a:endParaRPr>
          </a:p>
          <a:p>
            <a:pPr marL="442913" indent="-442913">
              <a:lnSpc>
                <a:spcPts val="2800"/>
              </a:lnSpc>
              <a:buClr>
                <a:srgbClr val="000000"/>
              </a:buClr>
            </a:pPr>
            <a:r>
              <a:rPr lang="fr-FR" sz="2800" b="0"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Quand mes pieds sont espacés d'environ la largeur du bassin.</a:t>
            </a:r>
          </a:p>
          <a:p>
            <a:pPr marL="457200" indent="-457200">
              <a:lnSpc>
                <a:spcPts val="2000"/>
              </a:lnSpc>
              <a:buClr>
                <a:srgbClr val="000000"/>
              </a:buClr>
              <a:buFont typeface="Wingdings 3" panose="05040102010807070707" pitchFamily="18" charset="2"/>
              <a:buChar char="&quot;"/>
            </a:pPr>
            <a:endParaRPr lang="fr-FR" sz="2800" b="0" strike="noStrike" spc="-1" dirty="0">
              <a:latin typeface="Calibri" panose="020F0502020204030204" pitchFamily="34" charset="0"/>
              <a:cs typeface="Calibri" panose="020F0502020204030204" pitchFamily="34" charset="0"/>
            </a:endParaRPr>
          </a:p>
          <a:p>
            <a:pPr>
              <a:lnSpc>
                <a:spcPts val="2000"/>
              </a:lnSpc>
              <a:buClr>
                <a:srgbClr val="000000"/>
              </a:buClr>
            </a:pPr>
            <a:r>
              <a:rPr lang="fr-FR" sz="2800" b="0"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Si j'écarte mes pieds d'environ 1 mètre.</a:t>
            </a:r>
            <a:endParaRPr lang="fr-FR" sz="2800" b="0" strike="noStrike" spc="-1" dirty="0">
              <a:latin typeface="Calibri" panose="020F0502020204030204" pitchFamily="34" charset="0"/>
              <a:cs typeface="Calibri" panose="020F0502020204030204" pitchFamily="34" charset="0"/>
            </a:endParaRPr>
          </a:p>
          <a:p>
            <a:pPr>
              <a:lnSpc>
                <a:spcPct val="100000"/>
              </a:lnSpc>
            </a:pPr>
            <a:endParaRPr lang="fr-FR" sz="2400" b="0" strike="noStrike" spc="-1" dirty="0">
              <a:latin typeface="Arial"/>
            </a:endParaRPr>
          </a:p>
        </p:txBody>
      </p:sp>
      <p:pic>
        <p:nvPicPr>
          <p:cNvPr id="6" name="Image 5">
            <a:extLst>
              <a:ext uri="{FF2B5EF4-FFF2-40B4-BE49-F238E27FC236}">
                <a16:creationId xmlns:a16="http://schemas.microsoft.com/office/drawing/2014/main" id="{CE8485D4-DB7F-498F-99A7-AF890C2BB2EE}"/>
              </a:ext>
            </a:extLst>
          </p:cNvPr>
          <p:cNvPicPr>
            <a:picLocks noChangeAspect="1"/>
          </p:cNvPicPr>
          <p:nvPr/>
        </p:nvPicPr>
        <p:blipFill rotWithShape="1">
          <a:blip r:embed="rId3"/>
          <a:srcRect l="17713" t="30390" r="70475" b="20586"/>
          <a:stretch/>
        </p:blipFill>
        <p:spPr>
          <a:xfrm>
            <a:off x="683640" y="-3565"/>
            <a:ext cx="405269" cy="945628"/>
          </a:xfrm>
          <a:prstGeom prst="rect">
            <a:avLst/>
          </a:prstGeom>
        </p:spPr>
      </p:pic>
      <p:pic>
        <p:nvPicPr>
          <p:cNvPr id="8" name="Image 7">
            <a:extLst>
              <a:ext uri="{FF2B5EF4-FFF2-40B4-BE49-F238E27FC236}">
                <a16:creationId xmlns:a16="http://schemas.microsoft.com/office/drawing/2014/main" id="{2A2120EF-AC8A-27FA-198A-A188A955AA02}"/>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542892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186" name="CustomShape 2"/>
          <p:cNvSpPr/>
          <p:nvPr/>
        </p:nvSpPr>
        <p:spPr>
          <a:xfrm>
            <a:off x="1403647" y="1885024"/>
            <a:ext cx="5581759" cy="433819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300" b="1" strike="noStrike" spc="-1" dirty="0">
                <a:solidFill>
                  <a:srgbClr val="FF00FF"/>
                </a:solidFill>
                <a:latin typeface="Calibri" panose="020F0502020204030204" pitchFamily="34" charset="0"/>
                <a:ea typeface="Lucida Sans Unicode"/>
                <a:cs typeface="Calibri" panose="020F0502020204030204" pitchFamily="34" charset="0"/>
              </a:rPr>
              <a:t>1. </a:t>
            </a:r>
            <a:r>
              <a:rPr lang="fr-FR" sz="2300" b="0" strike="noStrike" spc="-1" dirty="0">
                <a:solidFill>
                  <a:srgbClr val="000000"/>
                </a:solidFill>
                <a:latin typeface="Calibri" panose="020F0502020204030204" pitchFamily="34" charset="0"/>
                <a:ea typeface="Lucida Sans Unicode"/>
                <a:cs typeface="Calibri" panose="020F0502020204030204" pitchFamily="34" charset="0"/>
              </a:rPr>
              <a:t>Pieds parallèles, espacés d'environ la largeur du bassin, j’essaye de </a:t>
            </a:r>
            <a:r>
              <a:rPr lang="fr-FR" sz="2300" b="1" strike="noStrike" spc="-1" dirty="0">
                <a:solidFill>
                  <a:srgbClr val="000000"/>
                </a:solidFill>
                <a:latin typeface="Calibri" panose="020F0502020204030204" pitchFamily="34" charset="0"/>
                <a:ea typeface="Lucida Sans Unicode"/>
                <a:cs typeface="Calibri" panose="020F0502020204030204" pitchFamily="34" charset="0"/>
              </a:rPr>
              <a:t>m’enfoncer dans le sol </a:t>
            </a:r>
            <a:r>
              <a:rPr lang="fr-FR" sz="2300" b="0" strike="noStrike" spc="-1" dirty="0">
                <a:solidFill>
                  <a:srgbClr val="000000"/>
                </a:solidFill>
                <a:latin typeface="Calibri" panose="020F0502020204030204" pitchFamily="34" charset="0"/>
                <a:ea typeface="Lucida Sans Unicode"/>
                <a:cs typeface="Calibri" panose="020F0502020204030204" pitchFamily="34" charset="0"/>
              </a:rPr>
              <a:t>pour y trouver un </a:t>
            </a:r>
            <a:r>
              <a:rPr lang="fr-FR" sz="2300" b="1" strike="noStrike" spc="-1" dirty="0">
                <a:solidFill>
                  <a:srgbClr val="000000"/>
                </a:solidFill>
                <a:latin typeface="Calibri" panose="020F0502020204030204" pitchFamily="34" charset="0"/>
                <a:ea typeface="Lucida Sans Unicode"/>
                <a:cs typeface="Calibri" panose="020F0502020204030204" pitchFamily="34" charset="0"/>
              </a:rPr>
              <a:t>ancrage.</a:t>
            </a:r>
          </a:p>
          <a:p>
            <a:pPr algn="just">
              <a:lnSpc>
                <a:spcPct val="100000"/>
              </a:lnSpc>
            </a:pPr>
            <a:r>
              <a:rPr lang="fr-FR" sz="2300" b="0" strike="noStrike" spc="-1" dirty="0">
                <a:solidFill>
                  <a:srgbClr val="000000"/>
                </a:solidFill>
                <a:latin typeface="Calibri" panose="020F0502020204030204" pitchFamily="34" charset="0"/>
                <a:ea typeface="Lucida Sans Unicode"/>
                <a:cs typeface="Calibri" panose="020F0502020204030204" pitchFamily="34" charset="0"/>
              </a:rPr>
              <a:t> </a:t>
            </a:r>
            <a:endParaRPr lang="fr-FR" sz="2300" b="0" strike="noStrike" spc="-1" dirty="0">
              <a:latin typeface="Calibri" panose="020F0502020204030204" pitchFamily="34" charset="0"/>
              <a:cs typeface="Calibri" panose="020F0502020204030204" pitchFamily="34" charset="0"/>
            </a:endParaRPr>
          </a:p>
          <a:p>
            <a:pPr algn="just">
              <a:lnSpc>
                <a:spcPct val="100000"/>
              </a:lnSpc>
            </a:pPr>
            <a:r>
              <a:rPr lang="fr-FR" sz="2300" b="1" strike="noStrike" spc="-1" dirty="0">
                <a:solidFill>
                  <a:srgbClr val="FF00FF"/>
                </a:solidFill>
                <a:latin typeface="Calibri" panose="020F0502020204030204" pitchFamily="34" charset="0"/>
                <a:ea typeface="Lucida Sans Unicode"/>
                <a:cs typeface="Calibri" panose="020F0502020204030204" pitchFamily="34" charset="0"/>
              </a:rPr>
              <a:t>2. </a:t>
            </a:r>
            <a:r>
              <a:rPr lang="fr-FR" sz="2300" b="0" strike="noStrike" spc="-1" dirty="0">
                <a:solidFill>
                  <a:srgbClr val="000000"/>
                </a:solidFill>
                <a:latin typeface="Calibri" panose="020F0502020204030204" pitchFamily="34" charset="0"/>
                <a:ea typeface="Lucida Sans Unicode"/>
                <a:cs typeface="Calibri" panose="020F0502020204030204" pitchFamily="34" charset="0"/>
              </a:rPr>
              <a:t>Je </a:t>
            </a:r>
            <a:r>
              <a:rPr lang="fr-FR" sz="2300" b="1" strike="noStrike" spc="-1" dirty="0">
                <a:solidFill>
                  <a:srgbClr val="000000"/>
                </a:solidFill>
                <a:latin typeface="Calibri" panose="020F0502020204030204" pitchFamily="34" charset="0"/>
                <a:ea typeface="Lucida Sans Unicode"/>
                <a:cs typeface="Calibri" panose="020F0502020204030204" pitchFamily="34" charset="0"/>
              </a:rPr>
              <a:t>ferme les yeux </a:t>
            </a:r>
            <a:r>
              <a:rPr lang="fr-FR" sz="2300" b="0" strike="noStrike" spc="-1" dirty="0">
                <a:solidFill>
                  <a:srgbClr val="000000"/>
                </a:solidFill>
                <a:latin typeface="Calibri" panose="020F0502020204030204" pitchFamily="34" charset="0"/>
                <a:ea typeface="Lucida Sans Unicode"/>
                <a:cs typeface="Calibri" panose="020F0502020204030204" pitchFamily="34" charset="0"/>
              </a:rPr>
              <a:t>et je me </a:t>
            </a:r>
            <a:r>
              <a:rPr lang="fr-FR" sz="2300" b="1" strike="noStrike" spc="-1" dirty="0">
                <a:solidFill>
                  <a:srgbClr val="000000"/>
                </a:solidFill>
                <a:latin typeface="Calibri" panose="020F0502020204030204" pitchFamily="34" charset="0"/>
                <a:ea typeface="Lucida Sans Unicode"/>
                <a:cs typeface="Calibri" panose="020F0502020204030204" pitchFamily="34" charset="0"/>
              </a:rPr>
              <a:t>balance légèrement </a:t>
            </a:r>
            <a:r>
              <a:rPr lang="fr-FR" sz="2300" b="0" strike="noStrike" spc="-1" dirty="0">
                <a:solidFill>
                  <a:srgbClr val="000000"/>
                </a:solidFill>
                <a:latin typeface="Calibri" panose="020F0502020204030204" pitchFamily="34" charset="0"/>
                <a:ea typeface="Lucida Sans Unicode"/>
                <a:cs typeface="Calibri" panose="020F0502020204030204" pitchFamily="34" charset="0"/>
              </a:rPr>
              <a:t>vers l'avant ou vers l'arrière à la limite du déséquilibre, sans décoller les pieds du sol.</a:t>
            </a:r>
          </a:p>
          <a:p>
            <a:pPr algn="just">
              <a:lnSpc>
                <a:spcPct val="100000"/>
              </a:lnSpc>
            </a:pPr>
            <a:endParaRPr lang="fr-FR" sz="2300" b="0" strike="noStrike" spc="-1" dirty="0">
              <a:latin typeface="Calibri" panose="020F0502020204030204" pitchFamily="34" charset="0"/>
              <a:cs typeface="Calibri" panose="020F0502020204030204" pitchFamily="34" charset="0"/>
            </a:endParaRPr>
          </a:p>
          <a:p>
            <a:pPr algn="just">
              <a:lnSpc>
                <a:spcPct val="100000"/>
              </a:lnSpc>
            </a:pPr>
            <a:r>
              <a:rPr lang="fr-FR" sz="2300" b="1" spc="-1" dirty="0">
                <a:solidFill>
                  <a:srgbClr val="FF00FF"/>
                </a:solidFill>
                <a:latin typeface="Calibri" panose="020F0502020204030204" pitchFamily="34" charset="0"/>
                <a:ea typeface="Lucida Sans Unicode"/>
                <a:cs typeface="Calibri" panose="020F0502020204030204" pitchFamily="34" charset="0"/>
              </a:rPr>
              <a:t>3. </a:t>
            </a:r>
            <a:r>
              <a:rPr lang="fr-FR" sz="2300" b="1" strike="noStrike" spc="-1" dirty="0">
                <a:latin typeface="Calibri" panose="020F0502020204030204" pitchFamily="34" charset="0"/>
                <a:ea typeface="Lucida Sans Unicode"/>
                <a:cs typeface="Calibri" panose="020F0502020204030204" pitchFamily="34" charset="0"/>
              </a:rPr>
              <a:t>Je m'arrête au moment où je me sens le mieux j'ouvre les yeux en fixant un point. Je respire.</a:t>
            </a:r>
            <a:endParaRPr lang="fr-FR" sz="2300" b="1" strike="noStrike" spc="-1" dirty="0">
              <a:latin typeface="Calibri" panose="020F0502020204030204" pitchFamily="34" charset="0"/>
              <a:cs typeface="Calibri" panose="020F0502020204030204" pitchFamily="34" charset="0"/>
            </a:endParaRPr>
          </a:p>
        </p:txBody>
      </p:sp>
      <p:sp>
        <p:nvSpPr>
          <p:cNvPr id="187" name="CustomShape 3"/>
          <p:cNvSpPr/>
          <p:nvPr/>
        </p:nvSpPr>
        <p:spPr>
          <a:xfrm>
            <a:off x="755576" y="1248631"/>
            <a:ext cx="882000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FF00FF"/>
                </a:solidFill>
                <a:latin typeface="Cambria" panose="02040503050406030204" pitchFamily="18" charset="0"/>
                <a:ea typeface="Cambria" panose="02040503050406030204" pitchFamily="18" charset="0"/>
              </a:rPr>
              <a:t>B. Je m'enracine</a:t>
            </a:r>
            <a:endParaRPr lang="fr-FR" sz="2800" b="0" strike="noStrike" spc="-1" dirty="0">
              <a:solidFill>
                <a:srgbClr val="FF00FF"/>
              </a:solidFill>
              <a:latin typeface="Cambria" panose="02040503050406030204" pitchFamily="18" charset="0"/>
              <a:ea typeface="Cambria" panose="02040503050406030204" pitchFamily="18" charset="0"/>
            </a:endParaRPr>
          </a:p>
          <a:p>
            <a:pPr>
              <a:lnSpc>
                <a:spcPct val="100000"/>
              </a:lnSpc>
            </a:pPr>
            <a:endParaRPr lang="fr-FR" sz="2800" b="0" strike="noStrike" spc="-1" dirty="0">
              <a:latin typeface="Arial"/>
            </a:endParaRPr>
          </a:p>
        </p:txBody>
      </p:sp>
      <p:pic>
        <p:nvPicPr>
          <p:cNvPr id="188" name="Image 7"/>
          <p:cNvPicPr/>
          <p:nvPr/>
        </p:nvPicPr>
        <p:blipFill>
          <a:blip r:embed="rId3"/>
          <a:stretch/>
        </p:blipFill>
        <p:spPr>
          <a:xfrm>
            <a:off x="6985406" y="785160"/>
            <a:ext cx="2139120" cy="5287680"/>
          </a:xfrm>
          <a:prstGeom prst="rect">
            <a:avLst/>
          </a:prstGeom>
          <a:ln w="0">
            <a:noFill/>
          </a:ln>
        </p:spPr>
      </p:pic>
      <p:pic>
        <p:nvPicPr>
          <p:cNvPr id="6" name="Image 5">
            <a:extLst>
              <a:ext uri="{FF2B5EF4-FFF2-40B4-BE49-F238E27FC236}">
                <a16:creationId xmlns:a16="http://schemas.microsoft.com/office/drawing/2014/main" id="{2A2E8BD9-3497-4FD2-8B13-6F3C558CB364}"/>
              </a:ext>
            </a:extLst>
          </p:cNvPr>
          <p:cNvPicPr>
            <a:picLocks noChangeAspect="1"/>
          </p:cNvPicPr>
          <p:nvPr/>
        </p:nvPicPr>
        <p:blipFill rotWithShape="1">
          <a:blip r:embed="rId4"/>
          <a:srcRect l="17713" t="30390" r="70475" b="20586"/>
          <a:stretch/>
        </p:blipFill>
        <p:spPr>
          <a:xfrm>
            <a:off x="755576" y="-15193"/>
            <a:ext cx="405269" cy="945628"/>
          </a:xfrm>
          <a:prstGeom prst="rect">
            <a:avLst/>
          </a:prstGeom>
        </p:spPr>
      </p:pic>
      <p:pic>
        <p:nvPicPr>
          <p:cNvPr id="7" name="Image 6">
            <a:extLst>
              <a:ext uri="{FF2B5EF4-FFF2-40B4-BE49-F238E27FC236}">
                <a16:creationId xmlns:a16="http://schemas.microsoft.com/office/drawing/2014/main" id="{8C708707-33AF-F4AE-8D47-B324D6C3E59A}"/>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9523161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additive="repl">
                                        <p:cTn id="7" dur="1000"/>
                                        <p:tgtEl>
                                          <p:spTgt spid="186">
                                            <p:txEl>
                                              <p:pRg st="0" end="0"/>
                                            </p:txEl>
                                          </p:spTgt>
                                        </p:tgtEl>
                                      </p:cBhvr>
                                    </p:animEffect>
                                    <p:anim calcmode="lin" valueType="num">
                                      <p:cBhvr additive="repl">
                                        <p:cTn id="8" dur="1000" fill="hold"/>
                                        <p:tgtEl>
                                          <p:spTgt spid="186">
                                            <p:txEl>
                                              <p:pRg st="0" end="0"/>
                                            </p:txEl>
                                          </p:spTgt>
                                        </p:tgtEl>
                                        <p:attrNameLst>
                                          <p:attrName>ppt_x</p:attrName>
                                        </p:attrNameLst>
                                      </p:cBhvr>
                                      <p:tavLst>
                                        <p:tav tm="0">
                                          <p:val>
                                            <p:strVal val="#ppt_x"/>
                                          </p:val>
                                        </p:tav>
                                        <p:tav tm="100000">
                                          <p:val>
                                            <p:strVal val="#ppt_x"/>
                                          </p:val>
                                        </p:tav>
                                      </p:tavLst>
                                    </p:anim>
                                    <p:anim calcmode="lin" valueType="num">
                                      <p:cBhvr additive="repl">
                                        <p:cTn id="9" dur="1000" fill="hold"/>
                                        <p:tgtEl>
                                          <p:spTgt spid="1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p:cTn id="13" dur="1" fill="hold">
                                          <p:stCondLst>
                                            <p:cond delay="0"/>
                                          </p:stCondLst>
                                        </p:cTn>
                                        <p:tgtEl>
                                          <p:spTgt spid="186">
                                            <p:txEl>
                                              <p:pRg st="1" end="1"/>
                                            </p:txEl>
                                          </p:spTgt>
                                        </p:tgtEl>
                                        <p:attrNameLst>
                                          <p:attrName>style.visibility</p:attrName>
                                        </p:attrNameLst>
                                      </p:cBhvr>
                                      <p:to>
                                        <p:strVal val="visible"/>
                                      </p:to>
                                    </p:set>
                                    <p:animEffect transition="in" filter="fade">
                                      <p:cBhvr additive="repl">
                                        <p:cTn id="14" dur="1000"/>
                                        <p:tgtEl>
                                          <p:spTgt spid="186">
                                            <p:txEl>
                                              <p:pRg st="1" end="1"/>
                                            </p:txEl>
                                          </p:spTgt>
                                        </p:tgtEl>
                                      </p:cBhvr>
                                    </p:animEffect>
                                    <p:anim calcmode="lin" valueType="num">
                                      <p:cBhvr additive="repl">
                                        <p:cTn id="15" dur="1000" fill="hold"/>
                                        <p:tgtEl>
                                          <p:spTgt spid="186">
                                            <p:txEl>
                                              <p:pRg st="1" end="1"/>
                                            </p:txEl>
                                          </p:spTgt>
                                        </p:tgtEl>
                                        <p:attrNameLst>
                                          <p:attrName>ppt_x</p:attrName>
                                        </p:attrNameLst>
                                      </p:cBhvr>
                                      <p:tavLst>
                                        <p:tav tm="0">
                                          <p:val>
                                            <p:strVal val="#ppt_x"/>
                                          </p:val>
                                        </p:tav>
                                        <p:tav tm="100000">
                                          <p:val>
                                            <p:strVal val="#ppt_x"/>
                                          </p:val>
                                        </p:tav>
                                      </p:tavLst>
                                    </p:anim>
                                    <p:anim calcmode="lin" valueType="num">
                                      <p:cBhvr additive="repl">
                                        <p:cTn id="16" dur="1000" fill="hold"/>
                                        <p:tgtEl>
                                          <p:spTgt spid="1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fill="hold" nodeType="clickEffect">
                                  <p:stCondLst>
                                    <p:cond delay="0"/>
                                  </p:stCondLst>
                                  <p:childTnLst>
                                    <p:set>
                                      <p:cBhvr>
                                        <p:cTn id="20" dur="1" fill="hold">
                                          <p:stCondLst>
                                            <p:cond delay="0"/>
                                          </p:stCondLst>
                                        </p:cTn>
                                        <p:tgtEl>
                                          <p:spTgt spid="186">
                                            <p:txEl>
                                              <p:pRg st="2" end="2"/>
                                            </p:txEl>
                                          </p:spTgt>
                                        </p:tgtEl>
                                        <p:attrNameLst>
                                          <p:attrName>style.visibility</p:attrName>
                                        </p:attrNameLst>
                                      </p:cBhvr>
                                      <p:to>
                                        <p:strVal val="visible"/>
                                      </p:to>
                                    </p:set>
                                    <p:animEffect transition="in" filter="fade">
                                      <p:cBhvr additive="repl">
                                        <p:cTn id="21" dur="1000"/>
                                        <p:tgtEl>
                                          <p:spTgt spid="186">
                                            <p:txEl>
                                              <p:pRg st="2" end="2"/>
                                            </p:txEl>
                                          </p:spTgt>
                                        </p:tgtEl>
                                      </p:cBhvr>
                                    </p:animEffect>
                                    <p:anim calcmode="lin" valueType="num">
                                      <p:cBhvr additive="repl">
                                        <p:cTn id="22" dur="1000" fill="hold"/>
                                        <p:tgtEl>
                                          <p:spTgt spid="186">
                                            <p:txEl>
                                              <p:pRg st="2" end="2"/>
                                            </p:txEl>
                                          </p:spTgt>
                                        </p:tgtEl>
                                        <p:attrNameLst>
                                          <p:attrName>ppt_x</p:attrName>
                                        </p:attrNameLst>
                                      </p:cBhvr>
                                      <p:tavLst>
                                        <p:tav tm="0">
                                          <p:val>
                                            <p:strVal val="#ppt_x"/>
                                          </p:val>
                                        </p:tav>
                                        <p:tav tm="100000">
                                          <p:val>
                                            <p:strVal val="#ppt_x"/>
                                          </p:val>
                                        </p:tav>
                                      </p:tavLst>
                                    </p:anim>
                                    <p:anim calcmode="lin" valueType="num">
                                      <p:cBhvr additive="repl">
                                        <p:cTn id="23" dur="1000" fill="hold"/>
                                        <p:tgtEl>
                                          <p:spTgt spid="18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fill="hold" nodeType="clickEffect">
                                  <p:stCondLst>
                                    <p:cond delay="0"/>
                                  </p:stCondLst>
                                  <p:childTnLst>
                                    <p:set>
                                      <p:cBhvr>
                                        <p:cTn id="27" dur="1" fill="hold">
                                          <p:stCondLst>
                                            <p:cond delay="0"/>
                                          </p:stCondLst>
                                        </p:cTn>
                                        <p:tgtEl>
                                          <p:spTgt spid="186">
                                            <p:txEl>
                                              <p:pRg st="4" end="4"/>
                                            </p:txEl>
                                          </p:spTgt>
                                        </p:tgtEl>
                                        <p:attrNameLst>
                                          <p:attrName>style.visibility</p:attrName>
                                        </p:attrNameLst>
                                      </p:cBhvr>
                                      <p:to>
                                        <p:strVal val="visible"/>
                                      </p:to>
                                    </p:set>
                                    <p:animEffect transition="in" filter="fade">
                                      <p:cBhvr additive="repl">
                                        <p:cTn id="28" dur="1000"/>
                                        <p:tgtEl>
                                          <p:spTgt spid="186">
                                            <p:txEl>
                                              <p:pRg st="4" end="4"/>
                                            </p:txEl>
                                          </p:spTgt>
                                        </p:tgtEl>
                                      </p:cBhvr>
                                    </p:animEffect>
                                    <p:anim calcmode="lin" valueType="num">
                                      <p:cBhvr additive="repl">
                                        <p:cTn id="29" dur="1000" fill="hold"/>
                                        <p:tgtEl>
                                          <p:spTgt spid="186">
                                            <p:txEl>
                                              <p:pRg st="4" end="4"/>
                                            </p:txEl>
                                          </p:spTgt>
                                        </p:tgtEl>
                                        <p:attrNameLst>
                                          <p:attrName>ppt_x</p:attrName>
                                        </p:attrNameLst>
                                      </p:cBhvr>
                                      <p:tavLst>
                                        <p:tav tm="0">
                                          <p:val>
                                            <p:strVal val="#ppt_x"/>
                                          </p:val>
                                        </p:tav>
                                        <p:tav tm="100000">
                                          <p:val>
                                            <p:strVal val="#ppt_x"/>
                                          </p:val>
                                        </p:tav>
                                      </p:tavLst>
                                    </p:anim>
                                    <p:anim calcmode="lin" valueType="num">
                                      <p:cBhvr additive="repl">
                                        <p:cTn id="30" dur="1000" fill="hold"/>
                                        <p:tgtEl>
                                          <p:spTgt spid="18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Shape 1"/>
          <p:cNvSpPr txBox="1"/>
          <p:nvPr/>
        </p:nvSpPr>
        <p:spPr>
          <a:xfrm>
            <a:off x="2410999" y="150845"/>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La gestuelle </a:t>
            </a:r>
            <a:endParaRPr lang="en-GB" sz="2800" b="0" strike="noStrike" spc="-1" dirty="0">
              <a:solidFill>
                <a:srgbClr val="FFFFFF"/>
              </a:solidFill>
              <a:latin typeface="Times New Roman"/>
            </a:endParaRPr>
          </a:p>
        </p:txBody>
      </p:sp>
      <p:sp>
        <p:nvSpPr>
          <p:cNvPr id="197" name="CustomShape 2"/>
          <p:cNvSpPr/>
          <p:nvPr/>
        </p:nvSpPr>
        <p:spPr>
          <a:xfrm>
            <a:off x="2387110" y="3110003"/>
            <a:ext cx="5137218"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1800" b="0" i="1" u="none" strike="noStrike" baseline="0" dirty="0">
                <a:solidFill>
                  <a:srgbClr val="000000"/>
                </a:solidFill>
                <a:latin typeface="AAAAAH+Arial-ItalicMT"/>
              </a:rPr>
              <a:t>Source : Discours de Barack Obama lors de la convention démocrate de juillet 2004 </a:t>
            </a:r>
            <a:endParaRPr lang="fr-FR" sz="2400" b="0" strike="noStrike" spc="-1" dirty="0">
              <a:latin typeface="Calibri" panose="020F0502020204030204" pitchFamily="34" charset="0"/>
              <a:cs typeface="Calibri" panose="020F0502020204030204" pitchFamily="34" charset="0"/>
            </a:endParaRPr>
          </a:p>
        </p:txBody>
      </p:sp>
      <p:pic>
        <p:nvPicPr>
          <p:cNvPr id="3" name="Image 2">
            <a:hlinkClick r:id="rId2"/>
            <a:extLst>
              <a:ext uri="{FF2B5EF4-FFF2-40B4-BE49-F238E27FC236}">
                <a16:creationId xmlns:a16="http://schemas.microsoft.com/office/drawing/2014/main" id="{2AE485F4-2212-4ADF-82CE-51870F194230}"/>
              </a:ext>
            </a:extLst>
          </p:cNvPr>
          <p:cNvPicPr>
            <a:picLocks noChangeAspect="1"/>
          </p:cNvPicPr>
          <p:nvPr/>
        </p:nvPicPr>
        <p:blipFill>
          <a:blip r:embed="rId3"/>
          <a:stretch>
            <a:fillRect/>
          </a:stretch>
        </p:blipFill>
        <p:spPr>
          <a:xfrm>
            <a:off x="4067944" y="1144410"/>
            <a:ext cx="1993442" cy="1771948"/>
          </a:xfrm>
          <a:prstGeom prst="rect">
            <a:avLst/>
          </a:prstGeom>
        </p:spPr>
      </p:pic>
      <p:sp>
        <p:nvSpPr>
          <p:cNvPr id="10" name="ZoneTexte 9">
            <a:extLst>
              <a:ext uri="{FF2B5EF4-FFF2-40B4-BE49-F238E27FC236}">
                <a16:creationId xmlns:a16="http://schemas.microsoft.com/office/drawing/2014/main" id="{86131821-06CE-46A1-8048-B27BE6BF61E1}"/>
              </a:ext>
            </a:extLst>
          </p:cNvPr>
          <p:cNvSpPr txBox="1"/>
          <p:nvPr/>
        </p:nvSpPr>
        <p:spPr>
          <a:xfrm>
            <a:off x="1619673" y="3948525"/>
            <a:ext cx="6984776" cy="2677656"/>
          </a:xfrm>
          <a:prstGeom prst="rect">
            <a:avLst/>
          </a:prstGeom>
          <a:noFill/>
        </p:spPr>
        <p:txBody>
          <a:bodyPr wrap="square">
            <a:spAutoFit/>
          </a:bodyPr>
          <a:lstStyle/>
          <a:p>
            <a:pPr algn="just"/>
            <a:r>
              <a:rPr lang="fr-FR" sz="2400" b="0" i="0" u="none" strike="noStrike" baseline="0" dirty="0">
                <a:solidFill>
                  <a:srgbClr val="FF00FF"/>
                </a:solidFill>
                <a:latin typeface="Calibri" panose="020F0502020204030204" pitchFamily="34" charset="0"/>
                <a:cs typeface="Calibri" panose="020F0502020204030204" pitchFamily="34" charset="0"/>
                <a:sym typeface="Wingdings 3" panose="05040102010807070707" pitchFamily="18" charset="2"/>
              </a:rPr>
              <a:t></a:t>
            </a:r>
            <a:r>
              <a:rPr lang="fr-FR" sz="2400" b="0" i="0" u="none" strike="noStrike" baseline="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fr-FR" sz="2400" b="0" i="0" u="none" strike="noStrike" baseline="0" dirty="0">
                <a:solidFill>
                  <a:srgbClr val="000000"/>
                </a:solidFill>
                <a:latin typeface="Calibri" panose="020F0502020204030204" pitchFamily="34" charset="0"/>
                <a:cs typeface="Calibri" panose="020F0502020204030204" pitchFamily="34" charset="0"/>
              </a:rPr>
              <a:t>Visionnez </a:t>
            </a:r>
            <a:r>
              <a:rPr lang="fr-FR" sz="2400" b="1" i="0" u="none" strike="noStrike" baseline="0" dirty="0">
                <a:solidFill>
                  <a:srgbClr val="000000"/>
                </a:solidFill>
                <a:latin typeface="Calibri" panose="020F0502020204030204" pitchFamily="34" charset="0"/>
                <a:cs typeface="Calibri" panose="020F0502020204030204" pitchFamily="34" charset="0"/>
              </a:rPr>
              <a:t>l’extrait de la fin du discours </a:t>
            </a:r>
            <a:r>
              <a:rPr lang="fr-FR" sz="2400" b="0" i="0" u="none" strike="noStrike" baseline="0" dirty="0">
                <a:solidFill>
                  <a:srgbClr val="000000"/>
                </a:solidFill>
                <a:latin typeface="Calibri" panose="020F0502020204030204" pitchFamily="34" charset="0"/>
                <a:cs typeface="Calibri" panose="020F0502020204030204" pitchFamily="34" charset="0"/>
              </a:rPr>
              <a:t>de Barack Obama. </a:t>
            </a:r>
          </a:p>
          <a:p>
            <a:pPr algn="just"/>
            <a:r>
              <a:rPr lang="fr-FR" sz="2400" b="0" i="0" u="none" strike="noStrike" baseline="0" dirty="0">
                <a:solidFill>
                  <a:srgbClr val="FF00FF"/>
                </a:solidFill>
                <a:latin typeface="Calibri" panose="020F0502020204030204" pitchFamily="34" charset="0"/>
                <a:cs typeface="Calibri" panose="020F0502020204030204" pitchFamily="34" charset="0"/>
                <a:sym typeface="Wingdings 3" panose="05040102010807070707" pitchFamily="18" charset="2"/>
              </a:rPr>
              <a:t> </a:t>
            </a:r>
            <a:r>
              <a:rPr lang="fr-FR" sz="2400" b="0" i="0" u="none" strike="noStrike" baseline="0" dirty="0">
                <a:solidFill>
                  <a:srgbClr val="000000"/>
                </a:solidFill>
                <a:latin typeface="Calibri" panose="020F0502020204030204" pitchFamily="34" charset="0"/>
                <a:cs typeface="Calibri" panose="020F0502020204030204" pitchFamily="34" charset="0"/>
              </a:rPr>
              <a:t>Observez les </a:t>
            </a:r>
            <a:r>
              <a:rPr lang="fr-FR" sz="2400" b="1" i="0" u="none" strike="noStrike" baseline="0" dirty="0">
                <a:solidFill>
                  <a:srgbClr val="000000"/>
                </a:solidFill>
                <a:latin typeface="Calibri" panose="020F0502020204030204" pitchFamily="34" charset="0"/>
                <a:cs typeface="Calibri" panose="020F0502020204030204" pitchFamily="34" charset="0"/>
              </a:rPr>
              <a:t>mouvements de son corps </a:t>
            </a:r>
            <a:r>
              <a:rPr lang="fr-FR" sz="2400" b="0" i="0" u="none" strike="noStrike" baseline="0" dirty="0">
                <a:solidFill>
                  <a:srgbClr val="000000"/>
                </a:solidFill>
                <a:latin typeface="Calibri" panose="020F0502020204030204" pitchFamily="34" charset="0"/>
                <a:cs typeface="Calibri" panose="020F0502020204030204" pitchFamily="34" charset="0"/>
              </a:rPr>
              <a:t>et sa </a:t>
            </a:r>
            <a:r>
              <a:rPr lang="fr-FR" sz="2400" b="1" i="0" u="none" strike="noStrike" baseline="0" dirty="0">
                <a:solidFill>
                  <a:srgbClr val="000000"/>
                </a:solidFill>
                <a:latin typeface="Calibri" panose="020F0502020204030204" pitchFamily="34" charset="0"/>
                <a:cs typeface="Calibri" panose="020F0502020204030204" pitchFamily="34" charset="0"/>
              </a:rPr>
              <a:t>gestuelle</a:t>
            </a:r>
            <a:r>
              <a:rPr lang="fr-FR" sz="2400" b="0" i="0" u="none" strike="noStrike" baseline="0" dirty="0">
                <a:solidFill>
                  <a:srgbClr val="000000"/>
                </a:solidFill>
                <a:latin typeface="Calibri" panose="020F0502020204030204" pitchFamily="34" charset="0"/>
                <a:cs typeface="Calibri" panose="020F0502020204030204" pitchFamily="34" charset="0"/>
              </a:rPr>
              <a:t>. </a:t>
            </a:r>
          </a:p>
          <a:p>
            <a:pPr algn="just"/>
            <a:r>
              <a:rPr lang="fr-FR" sz="2400" b="0" i="0" u="none" strike="noStrike" baseline="0" dirty="0">
                <a:solidFill>
                  <a:srgbClr val="FF00FF"/>
                </a:solidFill>
                <a:latin typeface="Calibri" panose="020F0502020204030204" pitchFamily="34" charset="0"/>
                <a:cs typeface="Calibri" panose="020F0502020204030204" pitchFamily="34" charset="0"/>
                <a:sym typeface="Wingdings 3" panose="05040102010807070707" pitchFamily="18" charset="2"/>
              </a:rPr>
              <a:t> </a:t>
            </a:r>
            <a:r>
              <a:rPr lang="fr-FR" sz="2400" b="1" i="0" u="none" strike="noStrike" baseline="0" dirty="0">
                <a:solidFill>
                  <a:srgbClr val="000000"/>
                </a:solidFill>
                <a:latin typeface="Calibri" panose="020F0502020204030204" pitchFamily="34" charset="0"/>
                <a:cs typeface="Calibri" panose="020F0502020204030204" pitchFamily="34" charset="0"/>
              </a:rPr>
              <a:t>Imitez ensuite ses gestes </a:t>
            </a:r>
            <a:r>
              <a:rPr lang="fr-FR" sz="2400" b="0" i="0" u="none" strike="noStrike" baseline="0" dirty="0">
                <a:solidFill>
                  <a:srgbClr val="000000"/>
                </a:solidFill>
                <a:latin typeface="Calibri" panose="020F0502020204030204" pitchFamily="34" charset="0"/>
                <a:cs typeface="Calibri" panose="020F0502020204030204" pitchFamily="34" charset="0"/>
              </a:rPr>
              <a:t>en regardant la vidéo sans le son. </a:t>
            </a:r>
          </a:p>
          <a:p>
            <a:r>
              <a:rPr lang="fr-FR" sz="2400" b="0" i="0" u="none" strike="noStrike" baseline="0" dirty="0">
                <a:solidFill>
                  <a:srgbClr val="FF00FF"/>
                </a:solidFill>
                <a:latin typeface="Calibri" panose="020F0502020204030204" pitchFamily="34" charset="0"/>
                <a:cs typeface="Calibri" panose="020F0502020204030204" pitchFamily="34" charset="0"/>
                <a:sym typeface="Wingdings 3" panose="05040102010807070707" pitchFamily="18" charset="2"/>
              </a:rPr>
              <a:t> </a:t>
            </a:r>
            <a:r>
              <a:rPr lang="fr-FR" sz="2400" b="1" i="0" u="none" strike="noStrike" baseline="0" dirty="0">
                <a:solidFill>
                  <a:srgbClr val="000000"/>
                </a:solidFill>
                <a:latin typeface="Calibri" panose="020F0502020204030204" pitchFamily="34" charset="0"/>
                <a:cs typeface="Calibri" panose="020F0502020204030204" pitchFamily="34" charset="0"/>
              </a:rPr>
              <a:t>En quoi appuient-ils sont discours ? </a:t>
            </a:r>
            <a:endParaRPr lang="fr-FR" sz="2400" b="1" dirty="0">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BAEAC971-C27A-4113-B4AC-BCE965188D84}"/>
              </a:ext>
            </a:extLst>
          </p:cNvPr>
          <p:cNvPicPr>
            <a:picLocks noChangeAspect="1"/>
          </p:cNvPicPr>
          <p:nvPr/>
        </p:nvPicPr>
        <p:blipFill rotWithShape="1">
          <a:blip r:embed="rId4"/>
          <a:srcRect l="43700" t="56093" r="51575" b="38096"/>
          <a:stretch/>
        </p:blipFill>
        <p:spPr>
          <a:xfrm>
            <a:off x="107504" y="0"/>
            <a:ext cx="1355217" cy="937047"/>
          </a:xfrm>
          <a:prstGeom prst="rect">
            <a:avLst/>
          </a:prstGeom>
        </p:spPr>
      </p:pic>
      <p:pic>
        <p:nvPicPr>
          <p:cNvPr id="9" name="Image 8">
            <a:extLst>
              <a:ext uri="{FF2B5EF4-FFF2-40B4-BE49-F238E27FC236}">
                <a16:creationId xmlns:a16="http://schemas.microsoft.com/office/drawing/2014/main" id="{C4ACFB2C-BFCB-1A19-39A9-4E0A075A98E8}"/>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827772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Le regard</a:t>
            </a:r>
            <a:endParaRPr lang="en-GB" sz="2800" b="0" strike="noStrike" spc="-1" dirty="0">
              <a:solidFill>
                <a:srgbClr val="FFFFFF"/>
              </a:solidFill>
              <a:latin typeface="Times New Roman"/>
            </a:endParaRPr>
          </a:p>
        </p:txBody>
      </p:sp>
      <p:pic>
        <p:nvPicPr>
          <p:cNvPr id="136" name="Image 5"/>
          <p:cNvPicPr/>
          <p:nvPr/>
        </p:nvPicPr>
        <p:blipFill>
          <a:blip r:embed="rId2"/>
          <a:stretch/>
        </p:blipFill>
        <p:spPr>
          <a:xfrm>
            <a:off x="1547640" y="1492920"/>
            <a:ext cx="6192360" cy="3783960"/>
          </a:xfrm>
          <a:prstGeom prst="rect">
            <a:avLst/>
          </a:prstGeom>
          <a:ln w="0">
            <a:noFill/>
          </a:ln>
        </p:spPr>
      </p:pic>
      <p:pic>
        <p:nvPicPr>
          <p:cNvPr id="8" name="Image 7">
            <a:extLst>
              <a:ext uri="{FF2B5EF4-FFF2-40B4-BE49-F238E27FC236}">
                <a16:creationId xmlns:a16="http://schemas.microsoft.com/office/drawing/2014/main" id="{8D5B2FC2-A5CE-4328-B20E-F985E6545C55}"/>
              </a:ext>
            </a:extLst>
          </p:cNvPr>
          <p:cNvPicPr>
            <a:picLocks noChangeAspect="1"/>
          </p:cNvPicPr>
          <p:nvPr/>
        </p:nvPicPr>
        <p:blipFill rotWithShape="1">
          <a:blip r:embed="rId3"/>
          <a:srcRect l="27937" t="60131" r="67455" b="34664"/>
          <a:stretch/>
        </p:blipFill>
        <p:spPr>
          <a:xfrm>
            <a:off x="277491" y="90180"/>
            <a:ext cx="936104" cy="594360"/>
          </a:xfrm>
          <a:prstGeom prst="rect">
            <a:avLst/>
          </a:prstGeom>
        </p:spPr>
      </p:pic>
      <p:pic>
        <p:nvPicPr>
          <p:cNvPr id="6" name="Image 5">
            <a:extLst>
              <a:ext uri="{FF2B5EF4-FFF2-40B4-BE49-F238E27FC236}">
                <a16:creationId xmlns:a16="http://schemas.microsoft.com/office/drawing/2014/main" id="{4DE4E934-25D7-3166-C3F3-A8EEBE9CBF26}"/>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720476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1631160" y="260640"/>
            <a:ext cx="741636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0000"/>
                </a:solidFill>
                <a:latin typeface="Arial"/>
                <a:ea typeface="Lucida Sans Unicode"/>
              </a:rPr>
              <a:t>1. Trouver un appui en moi par le regard</a:t>
            </a:r>
            <a:br/>
            <a:endParaRPr lang="en-GB" sz="2800" b="0" strike="noStrike" spc="-1">
              <a:solidFill>
                <a:srgbClr val="FFFFFF"/>
              </a:solidFill>
              <a:latin typeface="Times New Roman"/>
            </a:endParaRPr>
          </a:p>
        </p:txBody>
      </p:sp>
      <p:pic>
        <p:nvPicPr>
          <p:cNvPr id="139" name="Image 4"/>
          <p:cNvPicPr/>
          <p:nvPr/>
        </p:nvPicPr>
        <p:blipFill>
          <a:blip r:embed="rId3"/>
          <a:stretch/>
        </p:blipFill>
        <p:spPr>
          <a:xfrm>
            <a:off x="2952000" y="2277000"/>
            <a:ext cx="3240000" cy="3637440"/>
          </a:xfrm>
          <a:prstGeom prst="rect">
            <a:avLst/>
          </a:prstGeom>
          <a:ln w="0">
            <a:noFill/>
          </a:ln>
        </p:spPr>
      </p:pic>
      <p:sp>
        <p:nvSpPr>
          <p:cNvPr id="140" name="CustomShape 2"/>
          <p:cNvSpPr/>
          <p:nvPr/>
        </p:nvSpPr>
        <p:spPr>
          <a:xfrm>
            <a:off x="1631160" y="1060920"/>
            <a:ext cx="5748840" cy="5949000"/>
          </a:xfrm>
          <a:prstGeom prst="ellipse">
            <a:avLst/>
          </a:prstGeom>
          <a:noFill/>
          <a:ln w="76200">
            <a:solidFill>
              <a:schemeClr val="tx1"/>
            </a:solidFill>
            <a:round/>
          </a:ln>
        </p:spPr>
        <p:style>
          <a:lnRef idx="0">
            <a:scrgbClr r="0" g="0" b="0"/>
          </a:lnRef>
          <a:fillRef idx="0">
            <a:scrgbClr r="0" g="0" b="0"/>
          </a:fillRef>
          <a:effectRef idx="0">
            <a:scrgbClr r="0" g="0" b="0"/>
          </a:effectRef>
          <a:fontRef idx="minor"/>
        </p:style>
      </p:sp>
      <p:sp>
        <p:nvSpPr>
          <p:cNvPr id="141" name="CustomShape 3"/>
          <p:cNvSpPr/>
          <p:nvPr/>
        </p:nvSpPr>
        <p:spPr>
          <a:xfrm>
            <a:off x="3096000" y="943200"/>
            <a:ext cx="3096000" cy="644877"/>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b="1" strike="noStrike" spc="-1" dirty="0">
                <a:solidFill>
                  <a:srgbClr val="446CA1"/>
                </a:solidFill>
                <a:latin typeface="Comic Sans MS"/>
                <a:ea typeface="Lucida Sans Unicode"/>
              </a:rPr>
              <a:t>Le regard fuyant, cause de déséquilibre</a:t>
            </a:r>
            <a:endParaRPr lang="fr-FR" b="0" strike="noStrike" spc="-1" dirty="0">
              <a:latin typeface="Arial"/>
            </a:endParaRPr>
          </a:p>
        </p:txBody>
      </p:sp>
      <p:sp>
        <p:nvSpPr>
          <p:cNvPr id="142" name="CustomShape 4"/>
          <p:cNvSpPr/>
          <p:nvPr/>
        </p:nvSpPr>
        <p:spPr>
          <a:xfrm>
            <a:off x="6372360" y="1989000"/>
            <a:ext cx="2328480" cy="118764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dirty="0">
                <a:solidFill>
                  <a:srgbClr val="516492"/>
                </a:solidFill>
                <a:latin typeface="Comic Sans MS"/>
                <a:ea typeface="Lucida Sans Unicode"/>
              </a:rPr>
              <a:t>Le regard me permet d'éprouver la sensation d'équilibre</a:t>
            </a:r>
            <a:endParaRPr lang="fr-FR" sz="1800" b="0" strike="noStrike" spc="-1" dirty="0">
              <a:latin typeface="Arial"/>
            </a:endParaRPr>
          </a:p>
        </p:txBody>
      </p:sp>
      <p:sp>
        <p:nvSpPr>
          <p:cNvPr id="143" name="CustomShape 5"/>
          <p:cNvSpPr/>
          <p:nvPr/>
        </p:nvSpPr>
        <p:spPr>
          <a:xfrm>
            <a:off x="6428160" y="4288680"/>
            <a:ext cx="1785600" cy="91332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516492"/>
                </a:solidFill>
                <a:latin typeface="Comic Sans MS"/>
                <a:ea typeface="Lucida Sans Unicode"/>
              </a:rPr>
              <a:t>Le regard soutient ma présence</a:t>
            </a:r>
            <a:endParaRPr lang="fr-FR" sz="1800" b="0" strike="noStrike" spc="-1">
              <a:latin typeface="Arial"/>
            </a:endParaRPr>
          </a:p>
        </p:txBody>
      </p:sp>
      <p:sp>
        <p:nvSpPr>
          <p:cNvPr id="144" name="CustomShape 6"/>
          <p:cNvSpPr/>
          <p:nvPr/>
        </p:nvSpPr>
        <p:spPr>
          <a:xfrm>
            <a:off x="3648240" y="6075360"/>
            <a:ext cx="1991520" cy="91332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516492"/>
                </a:solidFill>
                <a:latin typeface="Comic Sans MS"/>
                <a:ea typeface="Lucida Sans Unicode"/>
              </a:rPr>
              <a:t>Le regard soutient ma voix</a:t>
            </a:r>
            <a:endParaRPr lang="fr-FR" sz="1800" b="0" strike="noStrike" spc="-1">
              <a:latin typeface="Arial"/>
            </a:endParaRPr>
          </a:p>
        </p:txBody>
      </p:sp>
      <p:sp>
        <p:nvSpPr>
          <p:cNvPr id="145" name="CustomShape 7"/>
          <p:cNvSpPr/>
          <p:nvPr/>
        </p:nvSpPr>
        <p:spPr>
          <a:xfrm>
            <a:off x="310680" y="4365000"/>
            <a:ext cx="2316960" cy="91332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516492"/>
                </a:solidFill>
                <a:latin typeface="Comic Sans MS"/>
                <a:ea typeface="Lucida Sans Unicode"/>
              </a:rPr>
              <a:t>Le regard m'aide à mieux formuler ce que j'ai à dire</a:t>
            </a:r>
            <a:endParaRPr lang="fr-FR" sz="1800" b="0" strike="noStrike" spc="-1">
              <a:latin typeface="Arial"/>
            </a:endParaRPr>
          </a:p>
        </p:txBody>
      </p:sp>
      <p:sp>
        <p:nvSpPr>
          <p:cNvPr id="146" name="CustomShape 8"/>
          <p:cNvSpPr/>
          <p:nvPr/>
        </p:nvSpPr>
        <p:spPr>
          <a:xfrm>
            <a:off x="874440" y="2493000"/>
            <a:ext cx="1778040" cy="36468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516492"/>
                </a:solidFill>
                <a:latin typeface="Comic Sans MS"/>
                <a:ea typeface="Lucida Sans Unicode"/>
              </a:rPr>
              <a:t>L'oeil écoute</a:t>
            </a:r>
            <a:endParaRPr lang="fr-FR" sz="1800" b="0" strike="noStrike" spc="-1">
              <a:latin typeface="Arial"/>
            </a:endParaRPr>
          </a:p>
        </p:txBody>
      </p:sp>
      <p:pic>
        <p:nvPicPr>
          <p:cNvPr id="13" name="Image 12">
            <a:extLst>
              <a:ext uri="{FF2B5EF4-FFF2-40B4-BE49-F238E27FC236}">
                <a16:creationId xmlns:a16="http://schemas.microsoft.com/office/drawing/2014/main" id="{468E14AD-BA33-4636-8741-BA7173C3A9FA}"/>
              </a:ext>
            </a:extLst>
          </p:cNvPr>
          <p:cNvPicPr>
            <a:picLocks noChangeAspect="1"/>
          </p:cNvPicPr>
          <p:nvPr/>
        </p:nvPicPr>
        <p:blipFill rotWithShape="1">
          <a:blip r:embed="rId4"/>
          <a:srcRect l="27937" t="60131" r="67455" b="34664"/>
          <a:stretch/>
        </p:blipFill>
        <p:spPr>
          <a:xfrm>
            <a:off x="406388" y="167040"/>
            <a:ext cx="936104" cy="594360"/>
          </a:xfrm>
          <a:prstGeom prst="rect">
            <a:avLst/>
          </a:prstGeom>
        </p:spPr>
      </p:pic>
      <p:pic>
        <p:nvPicPr>
          <p:cNvPr id="15" name="Image 14">
            <a:extLst>
              <a:ext uri="{FF2B5EF4-FFF2-40B4-BE49-F238E27FC236}">
                <a16:creationId xmlns:a16="http://schemas.microsoft.com/office/drawing/2014/main" id="{0D59C183-C973-A43C-A0FE-33D1ACE422EA}"/>
              </a:ext>
            </a:extLst>
          </p:cNvPr>
          <p:cNvPicPr>
            <a:picLocks noChangeAspect="1"/>
          </p:cNvPicPr>
          <p:nvPr/>
        </p:nvPicPr>
        <p:blipFill>
          <a:blip r:embed="rId5"/>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additive="repl">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barn(inVertical)">
                                      <p:cBhvr additive="repl">
                                        <p:cTn id="12" dur="500"/>
                                        <p:tgtEl>
                                          <p:spTgt spid="1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barn(inVertical)">
                                      <p:cBhvr additive="repl">
                                        <p:cTn id="17" dur="500"/>
                                        <p:tgtEl>
                                          <p:spTgt spid="1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barn(inVertical)">
                                      <p:cBhvr additive="repl">
                                        <p:cTn id="22" dur="500"/>
                                        <p:tgtEl>
                                          <p:spTgt spid="1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barn(inVertical)">
                                      <p:cBhvr additive="repl">
                                        <p:cTn id="27" dur="500"/>
                                        <p:tgtEl>
                                          <p:spTgt spid="14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6"/>
                                        </p:tgtEl>
                                        <p:attrNameLst>
                                          <p:attrName>style.visibility</p:attrName>
                                        </p:attrNameLst>
                                      </p:cBhvr>
                                      <p:to>
                                        <p:strVal val="visible"/>
                                      </p:to>
                                    </p:set>
                                    <p:animEffect transition="in" filter="barn(inVertical)">
                                      <p:cBhvr additive="repl">
                                        <p:cTn id="3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844A75-AD3C-44F7-8034-74CF80DFC4AD}"/>
              </a:ext>
            </a:extLst>
          </p:cNvPr>
          <p:cNvPicPr>
            <a:picLocks noChangeAspect="1"/>
          </p:cNvPicPr>
          <p:nvPr/>
        </p:nvPicPr>
        <p:blipFill rotWithShape="1">
          <a:blip r:embed="rId2"/>
          <a:srcRect l="45276" t="9381" r="7475" b="6579"/>
          <a:stretch/>
        </p:blipFill>
        <p:spPr>
          <a:xfrm>
            <a:off x="2411760" y="1024136"/>
            <a:ext cx="4896544" cy="4896545"/>
          </a:xfrm>
          <a:prstGeom prst="rect">
            <a:avLst/>
          </a:prstGeom>
        </p:spPr>
      </p:pic>
      <p:pic>
        <p:nvPicPr>
          <p:cNvPr id="7" name="Picture 2" descr="Et si on parlait du Grand oral ? – Speakeasy News">
            <a:extLst>
              <a:ext uri="{FF2B5EF4-FFF2-40B4-BE49-F238E27FC236}">
                <a16:creationId xmlns:a16="http://schemas.microsoft.com/office/drawing/2014/main" id="{A5906ED5-E41C-4337-951B-5BB25E0E75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062" y="54508"/>
            <a:ext cx="1192073" cy="768846"/>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D66A62D0-1BED-41CE-BAA4-461F26EEB299}"/>
              </a:ext>
            </a:extLst>
          </p:cNvPr>
          <p:cNvSpPr>
            <a:spLocks noGrp="1"/>
          </p:cNvSpPr>
          <p:nvPr>
            <p:ph type="title"/>
          </p:nvPr>
        </p:nvSpPr>
        <p:spPr/>
        <p:txBody>
          <a:bodyPr/>
          <a:lstStyle/>
          <a:p>
            <a:pPr algn="r"/>
            <a:r>
              <a:rPr lang="fr-FR" sz="2800" b="1" dirty="0">
                <a:solidFill>
                  <a:srgbClr val="003399"/>
                </a:solidFill>
                <a:latin typeface="+mj-lt"/>
              </a:rPr>
              <a:t>Le grand oral : la grille d’évaluation</a:t>
            </a:r>
          </a:p>
        </p:txBody>
      </p:sp>
      <p:pic>
        <p:nvPicPr>
          <p:cNvPr id="9" name="Image 8">
            <a:extLst>
              <a:ext uri="{FF2B5EF4-FFF2-40B4-BE49-F238E27FC236}">
                <a16:creationId xmlns:a16="http://schemas.microsoft.com/office/drawing/2014/main" id="{FFAA8C83-CE23-5798-EB42-64708CC8480A}"/>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243270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Lors d’un oral</a:t>
            </a:r>
            <a:endParaRPr lang="en-GB" sz="2800" b="0" strike="noStrike" spc="-1" dirty="0">
              <a:solidFill>
                <a:srgbClr val="FFFFFF"/>
              </a:solidFill>
              <a:latin typeface="Times New Roman"/>
            </a:endParaRPr>
          </a:p>
        </p:txBody>
      </p:sp>
      <p:sp>
        <p:nvSpPr>
          <p:cNvPr id="149" name="CustomShape 2"/>
          <p:cNvSpPr/>
          <p:nvPr/>
        </p:nvSpPr>
        <p:spPr>
          <a:xfrm>
            <a:off x="2195736" y="1998566"/>
            <a:ext cx="6552624"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750" indent="-285750" algn="just">
              <a:lnSpc>
                <a:spcPct val="100000"/>
              </a:lnSpc>
              <a:buFont typeface="Wingdings" panose="05000000000000000000" pitchFamily="2" charset="2"/>
              <a:buChar char="Ø"/>
            </a:pPr>
            <a:r>
              <a:rPr lang="fr-FR" sz="1800" b="0" strike="noStrike" spc="-1" dirty="0">
                <a:latin typeface="Tahoma"/>
                <a:ea typeface="Lucida Sans Unicode"/>
              </a:rPr>
              <a:t>Une</a:t>
            </a:r>
            <a:r>
              <a:rPr lang="fr-FR" sz="1800" b="0" strike="noStrike" spc="-1" dirty="0">
                <a:solidFill>
                  <a:srgbClr val="FF0000"/>
                </a:solidFill>
                <a:latin typeface="Tahoma"/>
                <a:ea typeface="Lucida Sans Unicode"/>
              </a:rPr>
              <a:t> personne que je regarde </a:t>
            </a:r>
            <a:r>
              <a:rPr lang="fr-FR" sz="1800" b="0" strike="noStrike" spc="-1" dirty="0">
                <a:solidFill>
                  <a:srgbClr val="000000"/>
                </a:solidFill>
                <a:latin typeface="Tahoma"/>
                <a:ea typeface="Lucida Sans Unicode"/>
              </a:rPr>
              <a:t>en face pendant que je lui parle </a:t>
            </a:r>
            <a:r>
              <a:rPr lang="fr-FR" sz="1800" b="0" strike="noStrike" spc="-1" dirty="0">
                <a:solidFill>
                  <a:srgbClr val="FF0000"/>
                </a:solidFill>
                <a:latin typeface="Tahoma"/>
                <a:ea typeface="Lucida Sans Unicode"/>
              </a:rPr>
              <a:t>se sent considérée.</a:t>
            </a:r>
          </a:p>
          <a:p>
            <a:pPr marL="285750" indent="-285750" algn="just">
              <a:lnSpc>
                <a:spcPct val="100000"/>
              </a:lnSpc>
              <a:buFont typeface="Wingdings" panose="05000000000000000000" pitchFamily="2" charset="2"/>
              <a:buChar char="Ø"/>
            </a:pPr>
            <a:endParaRPr lang="fr-FR" sz="1800" b="0" strike="noStrike" spc="-1" dirty="0">
              <a:latin typeface="Arial"/>
            </a:endParaRPr>
          </a:p>
          <a:p>
            <a:pPr marL="285750" indent="-285750" algn="just">
              <a:lnSpc>
                <a:spcPct val="100000"/>
              </a:lnSpc>
              <a:buFont typeface="Wingdings" panose="05000000000000000000" pitchFamily="2" charset="2"/>
              <a:buChar char="Ø"/>
            </a:pPr>
            <a:r>
              <a:rPr lang="fr-FR" sz="1800" b="0" strike="noStrike" spc="-1" dirty="0">
                <a:solidFill>
                  <a:srgbClr val="000000"/>
                </a:solidFill>
                <a:latin typeface="Tahoma"/>
                <a:ea typeface="Lucida Sans Unicode"/>
              </a:rPr>
              <a:t>Lorsque l’on énonce une idée importante, on </a:t>
            </a:r>
            <a:r>
              <a:rPr lang="fr-FR" sz="1800" b="1" strike="noStrike" spc="-1" dirty="0">
                <a:solidFill>
                  <a:srgbClr val="000000"/>
                </a:solidFill>
                <a:latin typeface="Tahoma"/>
                <a:ea typeface="Lucida Sans Unicode"/>
              </a:rPr>
              <a:t>peux rester 2 à 3 secondes en silence à regarder son interlocuteur après avoir prononcé une phrase</a:t>
            </a:r>
            <a:r>
              <a:rPr lang="fr-FR" sz="1800" b="0" strike="noStrike" spc="-1" dirty="0">
                <a:solidFill>
                  <a:srgbClr val="000000"/>
                </a:solidFill>
                <a:latin typeface="Tahoma"/>
                <a:ea typeface="Lucida Sans Unicode"/>
              </a:rPr>
              <a:t>. Cela met en</a:t>
            </a:r>
            <a:r>
              <a:rPr lang="fr-FR" sz="1800" b="0" strike="noStrike" spc="-1" dirty="0">
                <a:solidFill>
                  <a:srgbClr val="FF0000"/>
                </a:solidFill>
                <a:latin typeface="Tahoma"/>
                <a:ea typeface="Lucida Sans Unicode"/>
              </a:rPr>
              <a:t> valeur mon propos</a:t>
            </a:r>
            <a:r>
              <a:rPr lang="fr-FR" sz="1800" b="0" strike="noStrike" spc="-1" dirty="0">
                <a:solidFill>
                  <a:srgbClr val="000000"/>
                </a:solidFill>
                <a:latin typeface="Tahoma"/>
                <a:ea typeface="Lucida Sans Unicode"/>
              </a:rPr>
              <a:t>. On accompagne ce que l’on dit dans le cerveau de l'autre.</a:t>
            </a:r>
            <a:endParaRPr lang="fr-FR" sz="1800" b="0" strike="noStrike" spc="-1" dirty="0">
              <a:latin typeface="Arial"/>
            </a:endParaRPr>
          </a:p>
          <a:p>
            <a:pPr marL="285750" indent="-285750" algn="just">
              <a:lnSpc>
                <a:spcPct val="100000"/>
              </a:lnSpc>
              <a:buFont typeface="Wingdings" panose="05000000000000000000" pitchFamily="2" charset="2"/>
              <a:buChar char="Ø"/>
            </a:pPr>
            <a:endParaRPr lang="fr-FR" sz="1800" b="0" strike="noStrike" spc="-1" dirty="0">
              <a:latin typeface="Arial"/>
            </a:endParaRPr>
          </a:p>
          <a:p>
            <a:pPr marL="285750" indent="-285750" algn="just">
              <a:lnSpc>
                <a:spcPct val="100000"/>
              </a:lnSpc>
              <a:buFont typeface="Wingdings" panose="05000000000000000000" pitchFamily="2" charset="2"/>
              <a:buChar char="Ø"/>
            </a:pPr>
            <a:r>
              <a:rPr lang="fr-FR" sz="1800" strike="noStrike" spc="-1" dirty="0">
                <a:solidFill>
                  <a:srgbClr val="000000"/>
                </a:solidFill>
                <a:latin typeface="Tahoma"/>
                <a:ea typeface="Lucida Sans Unicode"/>
              </a:rPr>
              <a:t>Le </a:t>
            </a:r>
            <a:r>
              <a:rPr lang="fr-FR" sz="1800" strike="noStrike" spc="-1" dirty="0">
                <a:solidFill>
                  <a:srgbClr val="FF0000"/>
                </a:solidFill>
                <a:latin typeface="Tahoma"/>
                <a:ea typeface="Lucida Sans Unicode"/>
              </a:rPr>
              <a:t>regard </a:t>
            </a:r>
            <a:r>
              <a:rPr lang="fr-FR" sz="1800" strike="noStrike" spc="-1" dirty="0">
                <a:solidFill>
                  <a:srgbClr val="000000"/>
                </a:solidFill>
                <a:latin typeface="Tahoma"/>
                <a:ea typeface="Lucida Sans Unicode"/>
              </a:rPr>
              <a:t>donne du</a:t>
            </a:r>
            <a:r>
              <a:rPr lang="fr-FR" sz="1800" strike="noStrike" spc="-1" dirty="0">
                <a:solidFill>
                  <a:srgbClr val="FF0000"/>
                </a:solidFill>
                <a:latin typeface="Tahoma"/>
                <a:ea typeface="Lucida Sans Unicode"/>
              </a:rPr>
              <a:t> rythme </a:t>
            </a:r>
            <a:r>
              <a:rPr lang="fr-FR" sz="1800" strike="noStrike" spc="-1" dirty="0">
                <a:solidFill>
                  <a:srgbClr val="000000"/>
                </a:solidFill>
                <a:latin typeface="Tahoma"/>
                <a:ea typeface="Lucida Sans Unicode"/>
              </a:rPr>
              <a:t>au propos</a:t>
            </a:r>
            <a:r>
              <a:rPr lang="fr-FR" sz="1800" b="1" strike="noStrike" spc="-1" dirty="0">
                <a:solidFill>
                  <a:srgbClr val="000000"/>
                </a:solidFill>
                <a:latin typeface="Tahoma"/>
                <a:ea typeface="Lucida Sans Unicode"/>
              </a:rPr>
              <a:t>. </a:t>
            </a:r>
            <a:endParaRPr lang="fr-FR" sz="1800" b="0" strike="noStrike" spc="-1" dirty="0">
              <a:latin typeface="Arial"/>
            </a:endParaRPr>
          </a:p>
        </p:txBody>
      </p:sp>
      <p:pic>
        <p:nvPicPr>
          <p:cNvPr id="6" name="Image 5">
            <a:extLst>
              <a:ext uri="{FF2B5EF4-FFF2-40B4-BE49-F238E27FC236}">
                <a16:creationId xmlns:a16="http://schemas.microsoft.com/office/drawing/2014/main" id="{4621CA02-F787-4A6E-8471-5DCACFBE3721}"/>
              </a:ext>
            </a:extLst>
          </p:cNvPr>
          <p:cNvPicPr>
            <a:picLocks noChangeAspect="1"/>
          </p:cNvPicPr>
          <p:nvPr/>
        </p:nvPicPr>
        <p:blipFill rotWithShape="1">
          <a:blip r:embed="rId3"/>
          <a:srcRect l="27937" t="60131" r="67455" b="34664"/>
          <a:stretch/>
        </p:blipFill>
        <p:spPr>
          <a:xfrm>
            <a:off x="337551" y="90180"/>
            <a:ext cx="936104" cy="594360"/>
          </a:xfrm>
          <a:prstGeom prst="rect">
            <a:avLst/>
          </a:prstGeom>
        </p:spPr>
      </p:pic>
      <p:pic>
        <p:nvPicPr>
          <p:cNvPr id="8" name="Image 7">
            <a:extLst>
              <a:ext uri="{FF2B5EF4-FFF2-40B4-BE49-F238E27FC236}">
                <a16:creationId xmlns:a16="http://schemas.microsoft.com/office/drawing/2014/main" id="{DB79414A-B04B-D4C7-C711-9A45109256C5}"/>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 calcmode="lin" valueType="num">
                                      <p:cBhvr additive="repl">
                                        <p:cTn id="7" dur="500" fill="hold"/>
                                        <p:tgtEl>
                                          <p:spTgt spid="149">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9">
                                            <p:txEl>
                                              <p:pRg st="2" end="2"/>
                                            </p:txEl>
                                          </p:spTgt>
                                        </p:tgtEl>
                                        <p:attrNameLst>
                                          <p:attrName>style.visibility</p:attrName>
                                        </p:attrNameLst>
                                      </p:cBhvr>
                                      <p:to>
                                        <p:strVal val="visible"/>
                                      </p:to>
                                    </p:set>
                                    <p:anim calcmode="lin" valueType="num">
                                      <p:cBhvr additive="repl">
                                        <p:cTn id="13" dur="500" fill="hold"/>
                                        <p:tgtEl>
                                          <p:spTgt spid="149">
                                            <p:txEl>
                                              <p:pRg st="2" end="2"/>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fill="hold" nodeType="clickEffect">
                                  <p:stCondLst>
                                    <p:cond delay="0"/>
                                  </p:stCondLst>
                                  <p:childTnLst>
                                    <p:set>
                                      <p:cBhvr>
                                        <p:cTn id="18" dur="1" fill="hold">
                                          <p:stCondLst>
                                            <p:cond delay="0"/>
                                          </p:stCondLst>
                                        </p:cTn>
                                        <p:tgtEl>
                                          <p:spTgt spid="149">
                                            <p:txEl>
                                              <p:pRg st="4" end="4"/>
                                            </p:txEl>
                                          </p:spTgt>
                                        </p:tgtEl>
                                        <p:attrNameLst>
                                          <p:attrName>style.visibility</p:attrName>
                                        </p:attrNameLst>
                                      </p:cBhvr>
                                      <p:to>
                                        <p:strVal val="visible"/>
                                      </p:to>
                                    </p:set>
                                    <p:animEffect transition="in" filter="fade">
                                      <p:cBhvr additive="repl">
                                        <p:cTn id="19" dur="1000"/>
                                        <p:tgtEl>
                                          <p:spTgt spid="149">
                                            <p:txEl>
                                              <p:pRg st="4" end="4"/>
                                            </p:txEl>
                                          </p:spTgt>
                                        </p:tgtEl>
                                      </p:cBhvr>
                                    </p:animEffect>
                                    <p:anim calcmode="lin" valueType="num">
                                      <p:cBhvr additive="repl">
                                        <p:cTn id="20" dur="1000" fill="hold"/>
                                        <p:tgtEl>
                                          <p:spTgt spid="149">
                                            <p:txEl>
                                              <p:pRg st="4" end="4"/>
                                            </p:txEl>
                                          </p:spTgt>
                                        </p:tgtEl>
                                        <p:attrNameLst>
                                          <p:attrName>ppt_x</p:attrName>
                                        </p:attrNameLst>
                                      </p:cBhvr>
                                      <p:tavLst>
                                        <p:tav tm="0">
                                          <p:val>
                                            <p:strVal val="#ppt_x"/>
                                          </p:val>
                                        </p:tav>
                                        <p:tav tm="100000">
                                          <p:val>
                                            <p:strVal val="#ppt_x"/>
                                          </p:val>
                                        </p:tav>
                                      </p:tavLst>
                                    </p:anim>
                                    <p:anim calcmode="lin" valueType="num">
                                      <p:cBhvr additive="repl">
                                        <p:cTn id="21" dur="1000" fill="hold"/>
                                        <p:tgtEl>
                                          <p:spTgt spid="14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152" name="CustomShape 2"/>
          <p:cNvSpPr/>
          <p:nvPr/>
        </p:nvSpPr>
        <p:spPr>
          <a:xfrm>
            <a:off x="741960" y="1298520"/>
            <a:ext cx="644652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800" b="1" strike="noStrike" spc="-1" dirty="0">
                <a:solidFill>
                  <a:srgbClr val="0000CC"/>
                </a:solidFill>
                <a:latin typeface="Tahoma"/>
                <a:ea typeface="Lucida Sans Unicode"/>
              </a:rPr>
              <a:t>A. Je trouve l'équilibre par le regard ou l’exercice du Flamand rose</a:t>
            </a:r>
            <a:endParaRPr lang="fr-FR" sz="2800" b="0" strike="noStrike" spc="-1" dirty="0">
              <a:latin typeface="Arial"/>
            </a:endParaRPr>
          </a:p>
        </p:txBody>
      </p:sp>
      <p:pic>
        <p:nvPicPr>
          <p:cNvPr id="153" name="Image 5"/>
          <p:cNvPicPr/>
          <p:nvPr/>
        </p:nvPicPr>
        <p:blipFill>
          <a:blip r:embed="rId2"/>
          <a:stretch/>
        </p:blipFill>
        <p:spPr>
          <a:xfrm>
            <a:off x="7172280" y="1340640"/>
            <a:ext cx="1971360" cy="3009600"/>
          </a:xfrm>
          <a:prstGeom prst="rect">
            <a:avLst/>
          </a:prstGeom>
          <a:ln w="0">
            <a:noFill/>
          </a:ln>
        </p:spPr>
      </p:pic>
      <p:sp>
        <p:nvSpPr>
          <p:cNvPr id="154" name="CustomShape 3"/>
          <p:cNvSpPr/>
          <p:nvPr/>
        </p:nvSpPr>
        <p:spPr>
          <a:xfrm>
            <a:off x="2302867" y="2607735"/>
            <a:ext cx="4941000" cy="15682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560" indent="-457200" algn="just">
              <a:lnSpc>
                <a:spcPct val="100000"/>
              </a:lnSpc>
              <a:buClr>
                <a:srgbClr val="000000"/>
              </a:buClr>
              <a:buFont typeface="+mj-lt"/>
              <a:buAutoNum type="arabicPeriod"/>
            </a:pPr>
            <a:r>
              <a:rPr lang="fr-FR" sz="2400" b="1" strike="noStrike" spc="-1" dirty="0">
                <a:solidFill>
                  <a:srgbClr val="000000"/>
                </a:solidFill>
                <a:latin typeface="Calibri" panose="020F0502020204030204" pitchFamily="34" charset="0"/>
                <a:ea typeface="Lucida Sans Unicode"/>
                <a:cs typeface="Calibri" panose="020F0502020204030204" pitchFamily="34" charset="0"/>
              </a:rPr>
              <a:t>Je ferme les yeux</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je lève une jambe vers l'arrière à 90°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comme si j'imitais un flamant rose.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Qu'est-ce que je ressens?</a:t>
            </a:r>
            <a:endParaRPr lang="fr-FR" sz="2400" b="0" strike="noStrike" spc="-1" dirty="0">
              <a:latin typeface="Calibri" panose="020F0502020204030204" pitchFamily="34" charset="0"/>
              <a:cs typeface="Calibri" panose="020F0502020204030204" pitchFamily="34" charset="0"/>
            </a:endParaRPr>
          </a:p>
        </p:txBody>
      </p:sp>
      <p:sp>
        <p:nvSpPr>
          <p:cNvPr id="155" name="CustomShape 4"/>
          <p:cNvSpPr/>
          <p:nvPr/>
        </p:nvSpPr>
        <p:spPr>
          <a:xfrm>
            <a:off x="2325299" y="4580519"/>
            <a:ext cx="5191920" cy="15682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54013" indent="-354013" algn="just">
              <a:lnSpc>
                <a:spcPct val="100000"/>
              </a:lnSpc>
            </a:pPr>
            <a:r>
              <a:rPr lang="fr-FR" sz="2400" b="1" strike="noStrike" spc="-1" dirty="0">
                <a:solidFill>
                  <a:srgbClr val="000000"/>
                </a:solidFill>
                <a:latin typeface="Calibri" panose="020F0502020204030204" pitchFamily="34" charset="0"/>
                <a:ea typeface="Lucida Sans Unicode"/>
                <a:cs typeface="Calibri" panose="020F0502020204030204" pitchFamily="34" charset="0"/>
              </a:rPr>
              <a:t>2.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Cette fois-ci, j'</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ouvre les yeux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et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je fixe un point devant moi</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À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nouveau, je lève une jambe vers l'arrière à 90</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 </a:t>
            </a:r>
            <a:r>
              <a:rPr lang="fr-FR" sz="2400" b="1" strike="noStrike" spc="-1" dirty="0">
                <a:solidFill>
                  <a:srgbClr val="000000"/>
                </a:solidFill>
                <a:latin typeface="Calibri" panose="020F0502020204030204" pitchFamily="34" charset="0"/>
                <a:ea typeface="Lucida Sans Unicode"/>
                <a:cs typeface="Calibri" panose="020F0502020204030204" pitchFamily="34" charset="0"/>
              </a:rPr>
              <a:t>Quelle est La différence?</a:t>
            </a:r>
            <a:endParaRPr lang="fr-FR" sz="2400" b="0" strike="noStrike" spc="-1" dirty="0">
              <a:latin typeface="Calibri" panose="020F0502020204030204" pitchFamily="34" charset="0"/>
              <a:cs typeface="Calibri" panose="020F0502020204030204" pitchFamily="34" charset="0"/>
            </a:endParaRPr>
          </a:p>
        </p:txBody>
      </p:sp>
      <p:pic>
        <p:nvPicPr>
          <p:cNvPr id="156" name="Image 10"/>
          <p:cNvPicPr/>
          <p:nvPr/>
        </p:nvPicPr>
        <p:blipFill>
          <a:blip r:embed="rId3"/>
          <a:stretch/>
        </p:blipFill>
        <p:spPr>
          <a:xfrm>
            <a:off x="202320" y="2644920"/>
            <a:ext cx="2086920" cy="2567160"/>
          </a:xfrm>
          <a:prstGeom prst="rect">
            <a:avLst/>
          </a:prstGeom>
          <a:ln w="0">
            <a:noFill/>
          </a:ln>
        </p:spPr>
      </p:pic>
      <p:pic>
        <p:nvPicPr>
          <p:cNvPr id="11" name="Image 10">
            <a:extLst>
              <a:ext uri="{FF2B5EF4-FFF2-40B4-BE49-F238E27FC236}">
                <a16:creationId xmlns:a16="http://schemas.microsoft.com/office/drawing/2014/main" id="{BB1FE38E-D4C7-4547-ADF1-443C91492374}"/>
              </a:ext>
            </a:extLst>
          </p:cNvPr>
          <p:cNvPicPr>
            <a:picLocks noChangeAspect="1"/>
          </p:cNvPicPr>
          <p:nvPr/>
        </p:nvPicPr>
        <p:blipFill rotWithShape="1">
          <a:blip r:embed="rId4"/>
          <a:srcRect l="27937" t="60131" r="67455" b="34664"/>
          <a:stretch/>
        </p:blipFill>
        <p:spPr>
          <a:xfrm>
            <a:off x="342661" y="151380"/>
            <a:ext cx="936104" cy="594360"/>
          </a:xfrm>
          <a:prstGeom prst="rect">
            <a:avLst/>
          </a:prstGeom>
        </p:spPr>
      </p:pic>
      <p:pic>
        <p:nvPicPr>
          <p:cNvPr id="10" name="Image 9">
            <a:extLst>
              <a:ext uri="{FF2B5EF4-FFF2-40B4-BE49-F238E27FC236}">
                <a16:creationId xmlns:a16="http://schemas.microsoft.com/office/drawing/2014/main" id="{48E741BA-E1B0-DDB4-F938-C383FC2856A3}"/>
              </a:ext>
            </a:extLst>
          </p:cNvPr>
          <p:cNvPicPr>
            <a:picLocks noChangeAspect="1"/>
          </p:cNvPicPr>
          <p:nvPr/>
        </p:nvPicPr>
        <p:blipFill>
          <a:blip r:embed="rId5"/>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169" name="CustomShape 2"/>
          <p:cNvSpPr/>
          <p:nvPr/>
        </p:nvSpPr>
        <p:spPr>
          <a:xfrm>
            <a:off x="431640" y="2201760"/>
            <a:ext cx="828072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dirty="0">
                <a:solidFill>
                  <a:srgbClr val="000000"/>
                </a:solidFill>
                <a:latin typeface="Comic Sans MS"/>
                <a:ea typeface="Lucida Sans Unicode"/>
              </a:rPr>
              <a:t>On reprend l'exercice précédent avec des camarades qui jouent le rôle du jury. Je module les changements de regard en fonction de ce que je dis. Le regard devient une nouvelle ponctuation de mon propos.</a:t>
            </a:r>
            <a:endParaRPr lang="fr-FR" sz="1800" b="0" strike="noStrike" spc="-1" dirty="0">
              <a:latin typeface="Arial"/>
            </a:endParaRPr>
          </a:p>
        </p:txBody>
      </p:sp>
      <p:sp>
        <p:nvSpPr>
          <p:cNvPr id="170" name="CustomShape 3"/>
          <p:cNvSpPr/>
          <p:nvPr/>
        </p:nvSpPr>
        <p:spPr>
          <a:xfrm>
            <a:off x="439560" y="1465920"/>
            <a:ext cx="777636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0000CC"/>
                </a:solidFill>
                <a:latin typeface="Tahoma"/>
                <a:ea typeface="Tahoma"/>
              </a:rPr>
              <a:t>Je ponctue mon regard</a:t>
            </a:r>
            <a:endParaRPr lang="fr-FR" sz="2800" b="0" strike="noStrike" spc="-1">
              <a:latin typeface="Arial"/>
            </a:endParaRPr>
          </a:p>
        </p:txBody>
      </p:sp>
      <p:pic>
        <p:nvPicPr>
          <p:cNvPr id="171" name="Image 10"/>
          <p:cNvPicPr/>
          <p:nvPr/>
        </p:nvPicPr>
        <p:blipFill>
          <a:blip r:embed="rId2"/>
          <a:stretch/>
        </p:blipFill>
        <p:spPr>
          <a:xfrm>
            <a:off x="1270080" y="3174480"/>
            <a:ext cx="5348160" cy="2984400"/>
          </a:xfrm>
          <a:prstGeom prst="rect">
            <a:avLst/>
          </a:prstGeom>
          <a:ln w="0">
            <a:noFill/>
          </a:ln>
        </p:spPr>
      </p:pic>
      <p:pic>
        <p:nvPicPr>
          <p:cNvPr id="8" name="Image 7">
            <a:extLst>
              <a:ext uri="{FF2B5EF4-FFF2-40B4-BE49-F238E27FC236}">
                <a16:creationId xmlns:a16="http://schemas.microsoft.com/office/drawing/2014/main" id="{6E16C040-7C5F-46B1-A009-4C87D8FDA3C8}"/>
              </a:ext>
            </a:extLst>
          </p:cNvPr>
          <p:cNvPicPr>
            <a:picLocks noChangeAspect="1"/>
          </p:cNvPicPr>
          <p:nvPr/>
        </p:nvPicPr>
        <p:blipFill rotWithShape="1">
          <a:blip r:embed="rId3"/>
          <a:srcRect l="27937" t="60131" r="67455" b="34664"/>
          <a:stretch/>
        </p:blipFill>
        <p:spPr>
          <a:xfrm>
            <a:off x="415178" y="104760"/>
            <a:ext cx="936104" cy="594360"/>
          </a:xfrm>
          <a:prstGeom prst="rect">
            <a:avLst/>
          </a:prstGeom>
        </p:spPr>
      </p:pic>
      <p:pic>
        <p:nvPicPr>
          <p:cNvPr id="10" name="Image 9">
            <a:extLst>
              <a:ext uri="{FF2B5EF4-FFF2-40B4-BE49-F238E27FC236}">
                <a16:creationId xmlns:a16="http://schemas.microsoft.com/office/drawing/2014/main" id="{E4A42C59-2B8F-69D3-3A2F-30828A8CA0F4}"/>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Ma voix</a:t>
            </a:r>
            <a:endParaRPr lang="en-GB" sz="2800" b="0" strike="noStrike" spc="-1">
              <a:solidFill>
                <a:srgbClr val="FFFFFF"/>
              </a:solidFill>
              <a:latin typeface="Times New Roman"/>
            </a:endParaRPr>
          </a:p>
        </p:txBody>
      </p:sp>
      <p:sp>
        <p:nvSpPr>
          <p:cNvPr id="201" name="CustomShape 2"/>
          <p:cNvSpPr/>
          <p:nvPr/>
        </p:nvSpPr>
        <p:spPr>
          <a:xfrm>
            <a:off x="1631160" y="622800"/>
            <a:ext cx="5748840" cy="5949000"/>
          </a:xfrm>
          <a:prstGeom prst="ellipse">
            <a:avLst/>
          </a:prstGeom>
          <a:noFill/>
          <a:ln w="76200">
            <a:solidFill>
              <a:schemeClr val="tx1"/>
            </a:solidFill>
            <a:round/>
          </a:ln>
        </p:spPr>
        <p:style>
          <a:lnRef idx="0">
            <a:scrgbClr r="0" g="0" b="0"/>
          </a:lnRef>
          <a:fillRef idx="0">
            <a:scrgbClr r="0" g="0" b="0"/>
          </a:fillRef>
          <a:effectRef idx="0">
            <a:scrgbClr r="0" g="0" b="0"/>
          </a:effectRef>
          <a:fontRef idx="minor"/>
        </p:style>
      </p:sp>
      <p:sp>
        <p:nvSpPr>
          <p:cNvPr id="202" name="CustomShape 3"/>
          <p:cNvSpPr/>
          <p:nvPr/>
        </p:nvSpPr>
        <p:spPr>
          <a:xfrm>
            <a:off x="5364000" y="4725000"/>
            <a:ext cx="2304000" cy="94356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3333CC"/>
                </a:solidFill>
                <a:latin typeface="Times New Roman"/>
                <a:ea typeface="Lucida Sans Unicode"/>
              </a:rPr>
              <a:t>Je rends mon propos vivant</a:t>
            </a:r>
            <a:endParaRPr lang="fr-FR" sz="2800" b="0" strike="noStrike" spc="-1">
              <a:latin typeface="Arial"/>
            </a:endParaRPr>
          </a:p>
        </p:txBody>
      </p:sp>
      <p:sp>
        <p:nvSpPr>
          <p:cNvPr id="203" name="CustomShape 4"/>
          <p:cNvSpPr/>
          <p:nvPr/>
        </p:nvSpPr>
        <p:spPr>
          <a:xfrm>
            <a:off x="3348000" y="622800"/>
            <a:ext cx="2304000" cy="94356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800" b="0" strike="noStrike" spc="-1">
                <a:solidFill>
                  <a:srgbClr val="3333CC"/>
                </a:solidFill>
                <a:latin typeface="Times New Roman"/>
                <a:ea typeface="Lucida Sans Unicode"/>
              </a:rPr>
              <a:t>Je contrôle la respiration</a:t>
            </a:r>
            <a:endParaRPr lang="fr-FR" sz="2800" b="0" strike="noStrike" spc="-1">
              <a:latin typeface="Arial"/>
            </a:endParaRPr>
          </a:p>
        </p:txBody>
      </p:sp>
      <p:pic>
        <p:nvPicPr>
          <p:cNvPr id="204" name="Image 8"/>
          <p:cNvPicPr/>
          <p:nvPr/>
        </p:nvPicPr>
        <p:blipFill>
          <a:blip r:embed="rId2"/>
          <a:stretch/>
        </p:blipFill>
        <p:spPr>
          <a:xfrm>
            <a:off x="2412000" y="2112480"/>
            <a:ext cx="4508280" cy="2612160"/>
          </a:xfrm>
          <a:prstGeom prst="rect">
            <a:avLst/>
          </a:prstGeom>
          <a:ln w="0">
            <a:noFill/>
          </a:ln>
        </p:spPr>
      </p:pic>
      <p:sp>
        <p:nvSpPr>
          <p:cNvPr id="205" name="CustomShape 5"/>
          <p:cNvSpPr/>
          <p:nvPr/>
        </p:nvSpPr>
        <p:spPr>
          <a:xfrm>
            <a:off x="954360" y="4415400"/>
            <a:ext cx="1695240" cy="94356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800" b="0" strike="noStrike" spc="-1">
                <a:solidFill>
                  <a:srgbClr val="3333CC"/>
                </a:solidFill>
                <a:latin typeface="Times New Roman"/>
                <a:ea typeface="Lucida Sans Unicode"/>
              </a:rPr>
              <a:t>Les silences</a:t>
            </a:r>
            <a:endParaRPr lang="fr-FR" sz="2800" b="0" strike="noStrike" spc="-1">
              <a:latin typeface="Arial"/>
            </a:endParaRPr>
          </a:p>
        </p:txBody>
      </p:sp>
      <p:pic>
        <p:nvPicPr>
          <p:cNvPr id="3" name="Image 2">
            <a:extLst>
              <a:ext uri="{FF2B5EF4-FFF2-40B4-BE49-F238E27FC236}">
                <a16:creationId xmlns:a16="http://schemas.microsoft.com/office/drawing/2014/main" id="{B9B63F71-8C11-4AAC-B02E-95E0DC6A4A17}"/>
              </a:ext>
            </a:extLst>
          </p:cNvPr>
          <p:cNvPicPr>
            <a:picLocks noChangeAspect="1"/>
          </p:cNvPicPr>
          <p:nvPr/>
        </p:nvPicPr>
        <p:blipFill rotWithShape="1">
          <a:blip r:embed="rId3"/>
          <a:srcRect l="12988" t="45641" r="64962" b="33349"/>
          <a:stretch/>
        </p:blipFill>
        <p:spPr>
          <a:xfrm>
            <a:off x="341121" y="142639"/>
            <a:ext cx="913622" cy="489441"/>
          </a:xfrm>
          <a:prstGeom prst="rect">
            <a:avLst/>
          </a:prstGeom>
        </p:spPr>
      </p:pic>
      <p:pic>
        <p:nvPicPr>
          <p:cNvPr id="11" name="Image 10">
            <a:extLst>
              <a:ext uri="{FF2B5EF4-FFF2-40B4-BE49-F238E27FC236}">
                <a16:creationId xmlns:a16="http://schemas.microsoft.com/office/drawing/2014/main" id="{683FABBB-C854-AEB2-A421-2C01CF0A6A5F}"/>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Ma voix = Mon instrument</a:t>
            </a:r>
            <a:endParaRPr lang="en-GB" sz="2800" b="0" strike="noStrike" spc="-1">
              <a:solidFill>
                <a:srgbClr val="FFFFFF"/>
              </a:solidFill>
              <a:latin typeface="Times New Roman"/>
            </a:endParaRPr>
          </a:p>
        </p:txBody>
      </p:sp>
      <p:pic>
        <p:nvPicPr>
          <p:cNvPr id="306" name="Image 4"/>
          <p:cNvPicPr/>
          <p:nvPr/>
        </p:nvPicPr>
        <p:blipFill>
          <a:blip r:embed="rId3"/>
          <a:stretch/>
        </p:blipFill>
        <p:spPr>
          <a:xfrm>
            <a:off x="0" y="17280"/>
            <a:ext cx="2876040" cy="1294920"/>
          </a:xfrm>
          <a:prstGeom prst="rect">
            <a:avLst/>
          </a:prstGeom>
          <a:ln w="0">
            <a:noFill/>
          </a:ln>
        </p:spPr>
      </p:pic>
      <p:sp>
        <p:nvSpPr>
          <p:cNvPr id="307" name="CustomShape 2"/>
          <p:cNvSpPr/>
          <p:nvPr/>
        </p:nvSpPr>
        <p:spPr>
          <a:xfrm>
            <a:off x="1547640" y="787320"/>
            <a:ext cx="5748840" cy="5949000"/>
          </a:xfrm>
          <a:prstGeom prst="ellipse">
            <a:avLst/>
          </a:prstGeom>
          <a:noFill/>
          <a:ln w="76200">
            <a:solidFill>
              <a:schemeClr val="tx1"/>
            </a:solidFill>
            <a:round/>
          </a:ln>
        </p:spPr>
        <p:style>
          <a:lnRef idx="0">
            <a:scrgbClr r="0" g="0" b="0"/>
          </a:lnRef>
          <a:fillRef idx="0">
            <a:scrgbClr r="0" g="0" b="0"/>
          </a:fillRef>
          <a:effectRef idx="0">
            <a:scrgbClr r="0" g="0" b="0"/>
          </a:effectRef>
          <a:fontRef idx="minor"/>
        </p:style>
      </p:sp>
      <p:sp>
        <p:nvSpPr>
          <p:cNvPr id="308" name="CustomShape 3"/>
          <p:cNvSpPr/>
          <p:nvPr/>
        </p:nvSpPr>
        <p:spPr>
          <a:xfrm>
            <a:off x="2555640" y="3022560"/>
            <a:ext cx="4032000" cy="943560"/>
          </a:xfrm>
          <a:prstGeom prst="rect">
            <a:avLst/>
          </a:prstGeom>
          <a:solidFill>
            <a:srgbClr val="92D050"/>
          </a:solidFill>
          <a:ln>
            <a:solidFill>
              <a:srgbClr val="00CC99"/>
            </a:solidFill>
            <a:round/>
          </a:ln>
        </p:spPr>
        <p:style>
          <a:lnRef idx="2">
            <a:schemeClr val="accent1"/>
          </a:lnRef>
          <a:fillRef idx="1">
            <a:schemeClr val="lt1"/>
          </a:fillRef>
          <a:effectRef idx="0">
            <a:schemeClr val="accent1"/>
          </a:effectRef>
          <a:fontRef idx="minor"/>
        </p:style>
        <p:txBody>
          <a:bodyPr lIns="90000" tIns="45000" rIns="90000" bIns="45000">
            <a:spAutoFit/>
          </a:bodyPr>
          <a:lstStyle/>
          <a:p>
            <a:pPr algn="ctr">
              <a:lnSpc>
                <a:spcPct val="100000"/>
              </a:lnSpc>
            </a:pPr>
            <a:r>
              <a:rPr lang="fr-FR" sz="2800" b="1" strike="noStrike" spc="-1">
                <a:solidFill>
                  <a:srgbClr val="000000"/>
                </a:solidFill>
                <a:latin typeface="Tahoma"/>
                <a:ea typeface="Lucida Sans Unicode"/>
              </a:rPr>
              <a:t>Quatre composantes vocales à travailler</a:t>
            </a:r>
            <a:endParaRPr lang="fr-FR" sz="2800" b="0" strike="noStrike" spc="-1">
              <a:latin typeface="Arial"/>
            </a:endParaRPr>
          </a:p>
        </p:txBody>
      </p:sp>
      <p:sp>
        <p:nvSpPr>
          <p:cNvPr id="309" name="CustomShape 4"/>
          <p:cNvSpPr/>
          <p:nvPr/>
        </p:nvSpPr>
        <p:spPr>
          <a:xfrm>
            <a:off x="2566260" y="832914"/>
            <a:ext cx="3711600" cy="521766"/>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800" b="0" strike="noStrike" spc="-1" dirty="0">
                <a:solidFill>
                  <a:srgbClr val="262699"/>
                </a:solidFill>
                <a:latin typeface="Comic Sans MS"/>
                <a:ea typeface="Lucida Sans Unicode"/>
              </a:rPr>
              <a:t>L'intensité/le volume</a:t>
            </a:r>
            <a:endParaRPr lang="fr-FR" sz="2800" b="0" strike="noStrike" spc="-1" dirty="0">
              <a:latin typeface="Arial"/>
            </a:endParaRPr>
          </a:p>
        </p:txBody>
      </p:sp>
      <p:sp>
        <p:nvSpPr>
          <p:cNvPr id="310" name="CustomShape 5"/>
          <p:cNvSpPr/>
          <p:nvPr/>
        </p:nvSpPr>
        <p:spPr>
          <a:xfrm>
            <a:off x="6946920" y="3238920"/>
            <a:ext cx="1897200" cy="51696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262699"/>
                </a:solidFill>
                <a:latin typeface="Comic Sans MS"/>
                <a:ea typeface="Lucida Sans Unicode"/>
              </a:rPr>
              <a:t>Le timbre </a:t>
            </a:r>
            <a:endParaRPr lang="fr-FR" sz="2800" b="0" strike="noStrike" spc="-1">
              <a:latin typeface="Arial"/>
            </a:endParaRPr>
          </a:p>
        </p:txBody>
      </p:sp>
      <p:sp>
        <p:nvSpPr>
          <p:cNvPr id="311" name="CustomShape 6"/>
          <p:cNvSpPr/>
          <p:nvPr/>
        </p:nvSpPr>
        <p:spPr>
          <a:xfrm>
            <a:off x="2623563" y="6299514"/>
            <a:ext cx="3984924" cy="521766"/>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800" b="0" strike="noStrike" spc="-1" dirty="0">
                <a:solidFill>
                  <a:srgbClr val="0000CC"/>
                </a:solidFill>
                <a:latin typeface="Comic Sans MS"/>
                <a:ea typeface="Lucida Sans Unicode"/>
              </a:rPr>
              <a:t>La hauteur/l’intonation </a:t>
            </a:r>
            <a:endParaRPr lang="fr-FR" sz="2800" b="0" strike="noStrike" spc="-1" dirty="0">
              <a:latin typeface="Arial"/>
            </a:endParaRPr>
          </a:p>
        </p:txBody>
      </p:sp>
      <p:sp>
        <p:nvSpPr>
          <p:cNvPr id="312" name="CustomShape 7"/>
          <p:cNvSpPr/>
          <p:nvPr/>
        </p:nvSpPr>
        <p:spPr>
          <a:xfrm>
            <a:off x="178200" y="3238920"/>
            <a:ext cx="2018520" cy="51696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0000CC"/>
                </a:solidFill>
                <a:latin typeface="Comic Sans MS"/>
                <a:ea typeface="Lucida Sans Unicode"/>
              </a:rPr>
              <a:t>Le rythme </a:t>
            </a:r>
            <a:endParaRPr lang="fr-FR" sz="2800" b="0" strike="noStrike" spc="-1">
              <a:latin typeface="Arial"/>
            </a:endParaRPr>
          </a:p>
        </p:txBody>
      </p:sp>
      <p:pic>
        <p:nvPicPr>
          <p:cNvPr id="12" name="Image 11">
            <a:extLst>
              <a:ext uri="{FF2B5EF4-FFF2-40B4-BE49-F238E27FC236}">
                <a16:creationId xmlns:a16="http://schemas.microsoft.com/office/drawing/2014/main" id="{5CE9F58B-4327-A816-14FC-DB099ACC3735}"/>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extShape 1"/>
          <p:cNvSpPr txBox="1"/>
          <p:nvPr/>
        </p:nvSpPr>
        <p:spPr>
          <a:xfrm>
            <a:off x="2267510" y="273960"/>
            <a:ext cx="6446520" cy="799920"/>
          </a:xfrm>
          <a:prstGeom prst="rect">
            <a:avLst/>
          </a:prstGeom>
          <a:noFill/>
          <a:ln w="0">
            <a:noFill/>
          </a:ln>
        </p:spPr>
        <p:txBody>
          <a:bodyPr lIns="0" tIns="0" rIns="0" bIns="0" anchor="ctr">
            <a:noAutofit/>
          </a:bodyPr>
          <a:lstStyle/>
          <a:p>
            <a:pPr algn="r">
              <a:lnSpc>
                <a:spcPct val="85000"/>
              </a:lnSpc>
            </a:pPr>
            <a:r>
              <a:rPr lang="fr-FR" sz="2800" b="0" strike="noStrike" spc="-1" dirty="0">
                <a:solidFill>
                  <a:srgbClr val="3333CC"/>
                </a:solidFill>
                <a:latin typeface="Comic Sans MS"/>
                <a:ea typeface="Lucida Sans Unicode"/>
              </a:rPr>
              <a:t>L'intensité/le volume</a:t>
            </a:r>
            <a:br>
              <a:rPr dirty="0"/>
            </a:br>
            <a:endParaRPr lang="en-GB" sz="2800" b="0" strike="noStrike" spc="-1" dirty="0">
              <a:solidFill>
                <a:srgbClr val="FFFFFF"/>
              </a:solidFill>
              <a:latin typeface="Times New Roman"/>
            </a:endParaRPr>
          </a:p>
        </p:txBody>
      </p:sp>
      <p:sp>
        <p:nvSpPr>
          <p:cNvPr id="315" name="CustomShape 2"/>
          <p:cNvSpPr/>
          <p:nvPr/>
        </p:nvSpPr>
        <p:spPr>
          <a:xfrm>
            <a:off x="409680" y="1591920"/>
            <a:ext cx="392400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505E96"/>
                </a:solidFill>
                <a:latin typeface="Comic Sans MS"/>
                <a:ea typeface="Lucida Sans Unicode"/>
              </a:rPr>
              <a:t>Comment faire?</a:t>
            </a:r>
            <a:endParaRPr lang="fr-FR" sz="2800" b="0" strike="noStrike" spc="-1" dirty="0">
              <a:latin typeface="Arial"/>
            </a:endParaRPr>
          </a:p>
          <a:p>
            <a:pPr>
              <a:lnSpc>
                <a:spcPct val="100000"/>
              </a:lnSpc>
            </a:pPr>
            <a:endParaRPr lang="fr-FR" sz="2800" b="0" strike="noStrike" spc="-1" dirty="0">
              <a:latin typeface="Arial"/>
            </a:endParaRPr>
          </a:p>
          <a:p>
            <a:pPr>
              <a:lnSpc>
                <a:spcPct val="100000"/>
              </a:lnSpc>
            </a:pPr>
            <a:endParaRPr lang="fr-FR" sz="2800" b="0" strike="noStrike" spc="-1" dirty="0">
              <a:latin typeface="Arial"/>
            </a:endParaRPr>
          </a:p>
          <a:p>
            <a:pPr marL="457200" indent="-456840">
              <a:lnSpc>
                <a:spcPct val="100000"/>
              </a:lnSpc>
              <a:buClr>
                <a:srgbClr val="009900"/>
              </a:buClr>
              <a:buFont typeface="Wingdings" charset="2"/>
              <a:buChar char=""/>
            </a:pPr>
            <a:r>
              <a:rPr lang="fr-FR" sz="2800" b="1" strike="noStrike" spc="-1" dirty="0">
                <a:solidFill>
                  <a:srgbClr val="009900"/>
                </a:solidFill>
                <a:latin typeface="Times New Roman"/>
                <a:ea typeface="Lucida Sans Unicode"/>
              </a:rPr>
              <a:t>Regarder le jury droit dans les yeux</a:t>
            </a:r>
          </a:p>
          <a:p>
            <a:pPr marL="457200" indent="-456840">
              <a:lnSpc>
                <a:spcPct val="100000"/>
              </a:lnSpc>
              <a:buClr>
                <a:srgbClr val="009900"/>
              </a:buClr>
              <a:buFont typeface="Wingdings" charset="2"/>
              <a:buChar char=""/>
            </a:pPr>
            <a:endParaRPr lang="fr-FR" sz="2800" b="0" strike="noStrike" spc="-1" dirty="0">
              <a:latin typeface="Arial"/>
            </a:endParaRPr>
          </a:p>
          <a:p>
            <a:pPr marL="457200" indent="-456840">
              <a:lnSpc>
                <a:spcPct val="100000"/>
              </a:lnSpc>
              <a:buClr>
                <a:srgbClr val="009900"/>
              </a:buClr>
              <a:buFont typeface="Wingdings" charset="2"/>
              <a:buChar char=""/>
            </a:pPr>
            <a:r>
              <a:rPr lang="fr-FR" sz="2800" b="1" strike="noStrike" spc="-1" dirty="0">
                <a:solidFill>
                  <a:srgbClr val="009900"/>
                </a:solidFill>
                <a:latin typeface="Times New Roman"/>
                <a:ea typeface="Lucida Sans Unicode"/>
              </a:rPr>
              <a:t>Trouver la bonne intensité</a:t>
            </a:r>
            <a:endParaRPr lang="fr-FR" sz="2800" b="0" strike="noStrike" spc="-1" dirty="0">
              <a:latin typeface="Arial"/>
            </a:endParaRPr>
          </a:p>
        </p:txBody>
      </p:sp>
      <p:pic>
        <p:nvPicPr>
          <p:cNvPr id="316" name="Image 5"/>
          <p:cNvPicPr/>
          <p:nvPr/>
        </p:nvPicPr>
        <p:blipFill>
          <a:blip r:embed="rId3"/>
          <a:stretch/>
        </p:blipFill>
        <p:spPr>
          <a:xfrm>
            <a:off x="4495680" y="1556640"/>
            <a:ext cx="4238280" cy="3419280"/>
          </a:xfrm>
          <a:prstGeom prst="rect">
            <a:avLst/>
          </a:prstGeom>
          <a:ln w="0">
            <a:noFill/>
          </a:ln>
        </p:spPr>
      </p:pic>
      <p:pic>
        <p:nvPicPr>
          <p:cNvPr id="6" name="Image 5">
            <a:extLst>
              <a:ext uri="{FF2B5EF4-FFF2-40B4-BE49-F238E27FC236}">
                <a16:creationId xmlns:a16="http://schemas.microsoft.com/office/drawing/2014/main" id="{A8BCD493-A18C-4C6F-8EDE-27EF7B4FCE41}"/>
              </a:ext>
            </a:extLst>
          </p:cNvPr>
          <p:cNvPicPr>
            <a:picLocks noChangeAspect="1"/>
          </p:cNvPicPr>
          <p:nvPr/>
        </p:nvPicPr>
        <p:blipFill rotWithShape="1">
          <a:blip r:embed="rId4"/>
          <a:srcRect l="12988" t="45641" r="64962" b="33349"/>
          <a:stretch/>
        </p:blipFill>
        <p:spPr>
          <a:xfrm>
            <a:off x="380183" y="184479"/>
            <a:ext cx="913622" cy="489441"/>
          </a:xfrm>
          <a:prstGeom prst="rect">
            <a:avLst/>
          </a:prstGeom>
        </p:spPr>
      </p:pic>
      <p:pic>
        <p:nvPicPr>
          <p:cNvPr id="8" name="Image 7">
            <a:extLst>
              <a:ext uri="{FF2B5EF4-FFF2-40B4-BE49-F238E27FC236}">
                <a16:creationId xmlns:a16="http://schemas.microsoft.com/office/drawing/2014/main" id="{FD10AE3F-7322-E8F9-9024-C123ACC4F140}"/>
              </a:ext>
            </a:extLst>
          </p:cNvPr>
          <p:cNvPicPr>
            <a:picLocks noChangeAspect="1"/>
          </p:cNvPicPr>
          <p:nvPr/>
        </p:nvPicPr>
        <p:blipFill>
          <a:blip r:embed="rId5"/>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5">
                                            <p:txEl>
                                              <p:pRg st="3" end="3"/>
                                            </p:txEl>
                                          </p:spTgt>
                                        </p:tgtEl>
                                        <p:attrNameLst>
                                          <p:attrName>style.visibility</p:attrName>
                                        </p:attrNameLst>
                                      </p:cBhvr>
                                      <p:to>
                                        <p:strVal val="visible"/>
                                      </p:to>
                                    </p:set>
                                    <p:anim calcmode="lin" valueType="num">
                                      <p:cBhvr additive="repl">
                                        <p:cTn id="7" dur="500" fill="hold"/>
                                        <p:tgtEl>
                                          <p:spTgt spid="315">
                                            <p:txEl>
                                              <p:pRg st="3" end="3"/>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5">
                                            <p:txEl>
                                              <p:pRg st="5" end="5"/>
                                            </p:txEl>
                                          </p:spTgt>
                                        </p:tgtEl>
                                        <p:attrNameLst>
                                          <p:attrName>style.visibility</p:attrName>
                                        </p:attrNameLst>
                                      </p:cBhvr>
                                      <p:to>
                                        <p:strVal val="visible"/>
                                      </p:to>
                                    </p:set>
                                    <p:anim calcmode="lin" valueType="num">
                                      <p:cBhvr additive="repl">
                                        <p:cTn id="13" dur="500" fill="hold"/>
                                        <p:tgtEl>
                                          <p:spTgt spid="315">
                                            <p:txEl>
                                              <p:pRg st="5" end="5"/>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extShape 1"/>
          <p:cNvSpPr txBox="1"/>
          <p:nvPr/>
        </p:nvSpPr>
        <p:spPr>
          <a:xfrm>
            <a:off x="2555640" y="9216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L’intensité/le volume</a:t>
            </a:r>
            <a:endParaRPr lang="en-GB" sz="2800" b="0" strike="noStrike" spc="-1" dirty="0">
              <a:solidFill>
                <a:srgbClr val="FFFFFF"/>
              </a:solidFill>
              <a:latin typeface="Times New Roman"/>
            </a:endParaRPr>
          </a:p>
        </p:txBody>
      </p:sp>
      <p:sp>
        <p:nvSpPr>
          <p:cNvPr id="319" name="CustomShape 2"/>
          <p:cNvSpPr/>
          <p:nvPr/>
        </p:nvSpPr>
        <p:spPr>
          <a:xfrm>
            <a:off x="251640" y="1340640"/>
            <a:ext cx="914364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3333CC"/>
                </a:solidFill>
                <a:latin typeface="Tahoma"/>
                <a:ea typeface="Lucida Sans Unicode"/>
              </a:rPr>
              <a:t>.</a:t>
            </a:r>
            <a:endParaRPr lang="fr-FR" sz="2800" b="0" strike="noStrike" spc="-1">
              <a:latin typeface="Arial"/>
            </a:endParaRPr>
          </a:p>
        </p:txBody>
      </p:sp>
      <p:graphicFrame>
        <p:nvGraphicFramePr>
          <p:cNvPr id="320" name="Table 3"/>
          <p:cNvGraphicFramePr/>
          <p:nvPr>
            <p:extLst>
              <p:ext uri="{D42A27DB-BD31-4B8C-83A1-F6EECF244321}">
                <p14:modId xmlns:p14="http://schemas.microsoft.com/office/powerpoint/2010/main" val="734640888"/>
              </p:ext>
            </p:extLst>
          </p:nvPr>
        </p:nvGraphicFramePr>
        <p:xfrm>
          <a:off x="141480" y="892080"/>
          <a:ext cx="9002160" cy="5513760"/>
        </p:xfrm>
        <a:graphic>
          <a:graphicData uri="http://schemas.openxmlformats.org/drawingml/2006/table">
            <a:tbl>
              <a:tblPr/>
              <a:tblGrid>
                <a:gridCol w="637920">
                  <a:extLst>
                    <a:ext uri="{9D8B030D-6E8A-4147-A177-3AD203B41FA5}">
                      <a16:colId xmlns:a16="http://schemas.microsoft.com/office/drawing/2014/main" val="20000"/>
                    </a:ext>
                  </a:extLst>
                </a:gridCol>
                <a:gridCol w="1807560">
                  <a:extLst>
                    <a:ext uri="{9D8B030D-6E8A-4147-A177-3AD203B41FA5}">
                      <a16:colId xmlns:a16="http://schemas.microsoft.com/office/drawing/2014/main" val="20001"/>
                    </a:ext>
                  </a:extLst>
                </a:gridCol>
                <a:gridCol w="6556680">
                  <a:extLst>
                    <a:ext uri="{9D8B030D-6E8A-4147-A177-3AD203B41FA5}">
                      <a16:colId xmlns:a16="http://schemas.microsoft.com/office/drawing/2014/main" val="20002"/>
                    </a:ext>
                  </a:extLst>
                </a:gridCol>
              </a:tblGrid>
              <a:tr h="366120">
                <a:tc gridSpan="3">
                  <a:txBody>
                    <a:bodyPr/>
                    <a:lstStyle/>
                    <a:p>
                      <a:pPr algn="ctr">
                        <a:lnSpc>
                          <a:spcPct val="100000"/>
                        </a:lnSpc>
                      </a:pPr>
                      <a:r>
                        <a:rPr lang="fr-FR" sz="1800" b="1" strike="noStrike" spc="-1">
                          <a:solidFill>
                            <a:srgbClr val="FFFFFF"/>
                          </a:solidFill>
                          <a:latin typeface="Arial"/>
                        </a:rPr>
                        <a:t>Sept niveaux sonores d'intensité vocale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00CC99"/>
                    </a:solidFill>
                  </a:tcPr>
                </a:tc>
                <a:tc hMerge="1">
                  <a:txBody>
                    <a:bodyPr/>
                    <a:lstStyle/>
                    <a:p>
                      <a:endParaRPr lang="fr-FR"/>
                    </a:p>
                  </a:txBody>
                  <a:tcPr marL="90000" marR="90000">
                    <a:solidFill>
                      <a:srgbClr val="729FCF"/>
                    </a:solidFill>
                  </a:tcPr>
                </a:tc>
                <a:tc hMerge="1">
                  <a:txBody>
                    <a:bodyPr/>
                    <a:lstStyle/>
                    <a:p>
                      <a:endParaRPr lang="fr-FR"/>
                    </a:p>
                  </a:txBody>
                  <a:tcPr marL="90000" marR="90000">
                    <a:solidFill>
                      <a:srgbClr val="729FCF"/>
                    </a:solidFill>
                  </a:tcPr>
                </a:tc>
                <a:extLst>
                  <a:ext uri="{0D108BD9-81ED-4DB2-BD59-A6C34878D82A}">
                    <a16:rowId xmlns:a16="http://schemas.microsoft.com/office/drawing/2014/main" val="10000"/>
                  </a:ext>
                </a:extLst>
              </a:tr>
              <a:tr h="756360">
                <a:tc>
                  <a:txBody>
                    <a:bodyPr/>
                    <a:lstStyle/>
                    <a:p>
                      <a:pPr>
                        <a:lnSpc>
                          <a:spcPct val="100000"/>
                        </a:lnSpc>
                      </a:pPr>
                      <a:r>
                        <a:rPr lang="fr-FR" sz="1800" b="0" strike="noStrike" spc="-1">
                          <a:solidFill>
                            <a:srgbClr val="000000"/>
                          </a:solidFill>
                          <a:latin typeface="Arial"/>
                        </a:rPr>
                        <a:t>1</a:t>
                      </a:r>
                      <a:endParaRPr lang="fr-FR"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CDD"/>
                    </a:solidFill>
                  </a:tcPr>
                </a:tc>
                <a:tc>
                  <a:txBody>
                    <a:bodyPr/>
                    <a:lstStyle/>
                    <a:p>
                      <a:pPr>
                        <a:lnSpc>
                          <a:spcPct val="100000"/>
                        </a:lnSpc>
                      </a:pPr>
                      <a:r>
                        <a:rPr lang="fr-FR" sz="1800" b="0" strike="noStrike" spc="-1">
                          <a:solidFill>
                            <a:srgbClr val="000000"/>
                          </a:solidFill>
                          <a:latin typeface="Arial"/>
                        </a:rPr>
                        <a:t>Chuchoter</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tc>
                  <a:txBody>
                    <a:bodyPr/>
                    <a:lstStyle/>
                    <a:p>
                      <a:pPr>
                        <a:lnSpc>
                          <a:spcPct val="100000"/>
                        </a:lnSpc>
                        <a:tabLst>
                          <a:tab pos="0" algn="l"/>
                        </a:tabLst>
                      </a:pPr>
                      <a:r>
                        <a:rPr lang="fr-FR" sz="1800" b="0" strike="noStrike" spc="-1">
                          <a:solidFill>
                            <a:srgbClr val="000000"/>
                          </a:solidFill>
                          <a:latin typeface="Arial"/>
                        </a:rPr>
                        <a:t>Ma voix n'est pas timbrée, elle est noyée de souffle. C'est le niveau que j'emploie dans une chambre où des gens dorment.</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extLst>
                  <a:ext uri="{0D108BD9-81ED-4DB2-BD59-A6C34878D82A}">
                    <a16:rowId xmlns:a16="http://schemas.microsoft.com/office/drawing/2014/main" val="10001"/>
                  </a:ext>
                </a:extLst>
              </a:tr>
              <a:tr h="914760">
                <a:tc>
                  <a:txBody>
                    <a:bodyPr/>
                    <a:lstStyle/>
                    <a:p>
                      <a:pPr>
                        <a:lnSpc>
                          <a:spcPct val="100000"/>
                        </a:lnSpc>
                        <a:tabLst>
                          <a:tab pos="0" algn="l"/>
                        </a:tabLst>
                      </a:pPr>
                      <a:r>
                        <a:rPr lang="fr-FR" sz="1800" b="0" strike="noStrike" spc="-1">
                          <a:solidFill>
                            <a:srgbClr val="000000"/>
                          </a:solidFill>
                          <a:latin typeface="Arial"/>
                        </a:rPr>
                        <a:t>2</a:t>
                      </a:r>
                      <a:endParaRPr lang="fr-FR" sz="1800" b="0" strike="noStrike" spc="-1">
                        <a:latin typeface="Arial"/>
                      </a:endParaRPr>
                    </a:p>
                    <a:p>
                      <a:pPr>
                        <a:lnSpc>
                          <a:spcPct val="100000"/>
                        </a:lnSpc>
                        <a:tabLst>
                          <a:tab pos="0" algn="l"/>
                        </a:tabLst>
                      </a:pP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tc>
                  <a:txBody>
                    <a:bodyPr/>
                    <a:lstStyle/>
                    <a:p>
                      <a:pPr>
                        <a:lnSpc>
                          <a:spcPct val="100000"/>
                        </a:lnSpc>
                      </a:pPr>
                      <a:r>
                        <a:rPr lang="fr-FR" sz="1800" b="0" strike="noStrike" spc="-1">
                          <a:solidFill>
                            <a:srgbClr val="000000"/>
                          </a:solidFill>
                          <a:latin typeface="Arial"/>
                        </a:rPr>
                        <a:t>Murmure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tc>
                  <a:txBody>
                    <a:bodyPr/>
                    <a:lstStyle/>
                    <a:p>
                      <a:pPr>
                        <a:lnSpc>
                          <a:spcPct val="100000"/>
                        </a:lnSpc>
                        <a:tabLst>
                          <a:tab pos="0" algn="l"/>
                        </a:tabLst>
                      </a:pPr>
                      <a:r>
                        <a:rPr lang="fr-FR" sz="1800" b="0" strike="noStrike" spc="-1">
                          <a:solidFill>
                            <a:srgbClr val="000000"/>
                          </a:solidFill>
                          <a:latin typeface="Arial"/>
                        </a:rPr>
                        <a:t>Ma voix est très légèrement timbrée, je cherche à me faire entendre sans faire de bruit. C'est le niveau des conversations dans un train.</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extLst>
                  <a:ext uri="{0D108BD9-81ED-4DB2-BD59-A6C34878D82A}">
                    <a16:rowId xmlns:a16="http://schemas.microsoft.com/office/drawing/2014/main" val="10002"/>
                  </a:ext>
                </a:extLst>
              </a:tr>
              <a:tr h="640440">
                <a:tc>
                  <a:txBody>
                    <a:bodyPr/>
                    <a:lstStyle/>
                    <a:p>
                      <a:pPr>
                        <a:lnSpc>
                          <a:spcPct val="100000"/>
                        </a:lnSpc>
                      </a:pPr>
                      <a:r>
                        <a:rPr lang="fr-FR" sz="1800" b="0" strike="noStrike" spc="-1">
                          <a:solidFill>
                            <a:srgbClr val="000000"/>
                          </a:solidFill>
                          <a:latin typeface="Arial"/>
                        </a:rPr>
                        <a:t>3</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tc>
                  <a:txBody>
                    <a:bodyPr/>
                    <a:lstStyle/>
                    <a:p>
                      <a:pPr>
                        <a:lnSpc>
                          <a:spcPct val="100000"/>
                        </a:lnSpc>
                      </a:pPr>
                      <a:r>
                        <a:rPr lang="fr-FR" sz="1800" b="0" strike="noStrike" spc="-1">
                          <a:solidFill>
                            <a:srgbClr val="000000"/>
                          </a:solidFill>
                          <a:latin typeface="Arial"/>
                        </a:rPr>
                        <a:t>Parler doucement</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tc>
                  <a:txBody>
                    <a:bodyPr/>
                    <a:lstStyle/>
                    <a:p>
                      <a:pPr>
                        <a:lnSpc>
                          <a:spcPct val="100000"/>
                        </a:lnSpc>
                        <a:tabLst>
                          <a:tab pos="0" algn="l"/>
                        </a:tabLst>
                      </a:pPr>
                      <a:r>
                        <a:rPr lang="fr-FR" sz="1800" b="0" strike="noStrike" spc="-1">
                          <a:solidFill>
                            <a:srgbClr val="000000"/>
                          </a:solidFill>
                          <a:latin typeface="Arial"/>
                        </a:rPr>
                        <a:t>C'est le niveau que j'emploie pour consoler ou réconforter quelqu'un.</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extLst>
                  <a:ext uri="{0D108BD9-81ED-4DB2-BD59-A6C34878D82A}">
                    <a16:rowId xmlns:a16="http://schemas.microsoft.com/office/drawing/2014/main" val="10003"/>
                  </a:ext>
                </a:extLst>
              </a:tr>
              <a:tr h="640440">
                <a:tc>
                  <a:txBody>
                    <a:bodyPr/>
                    <a:lstStyle/>
                    <a:p>
                      <a:pPr>
                        <a:lnSpc>
                          <a:spcPct val="100000"/>
                        </a:lnSpc>
                      </a:pPr>
                      <a:r>
                        <a:rPr lang="fr-FR" sz="1800" b="0" strike="noStrike" spc="-1">
                          <a:solidFill>
                            <a:srgbClr val="3333CC"/>
                          </a:solidFill>
                          <a:latin typeface="Arial"/>
                        </a:rPr>
                        <a:t>4</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tc>
                  <a:txBody>
                    <a:bodyPr/>
                    <a:lstStyle/>
                    <a:p>
                      <a:pPr>
                        <a:lnSpc>
                          <a:spcPct val="100000"/>
                        </a:lnSpc>
                      </a:pPr>
                      <a:r>
                        <a:rPr lang="fr-FR" sz="1800" b="0" strike="noStrike" spc="-1">
                          <a:solidFill>
                            <a:srgbClr val="3333CC"/>
                          </a:solidFill>
                          <a:latin typeface="Arial"/>
                        </a:rPr>
                        <a:t>Parler normalement</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tc>
                  <a:txBody>
                    <a:bodyPr/>
                    <a:lstStyle/>
                    <a:p>
                      <a:pPr>
                        <a:lnSpc>
                          <a:spcPct val="100000"/>
                        </a:lnSpc>
                        <a:tabLst>
                          <a:tab pos="0" algn="l"/>
                        </a:tabLst>
                      </a:pPr>
                      <a:r>
                        <a:rPr lang="fr-FR" sz="1800" b="0" strike="noStrike" spc="-1">
                          <a:solidFill>
                            <a:srgbClr val="3333CC"/>
                          </a:solidFill>
                          <a:latin typeface="Arial"/>
                        </a:rPr>
                        <a:t>C'est le niveau d'une conversation normale.</a:t>
                      </a:r>
                      <a:endParaRPr lang="fr-FR" sz="1800" b="0" strike="noStrike" spc="-1">
                        <a:latin typeface="Arial"/>
                      </a:endParaRPr>
                    </a:p>
                    <a:p>
                      <a:pPr>
                        <a:lnSpc>
                          <a:spcPct val="100000"/>
                        </a:lnSpc>
                        <a:tabLst>
                          <a:tab pos="0" algn="l"/>
                        </a:tabLst>
                      </a:pP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extLst>
                  <a:ext uri="{0D108BD9-81ED-4DB2-BD59-A6C34878D82A}">
                    <a16:rowId xmlns:a16="http://schemas.microsoft.com/office/drawing/2014/main" val="10004"/>
                  </a:ext>
                </a:extLst>
              </a:tr>
              <a:tr h="640440">
                <a:tc>
                  <a:txBody>
                    <a:bodyPr/>
                    <a:lstStyle/>
                    <a:p>
                      <a:pPr>
                        <a:lnSpc>
                          <a:spcPct val="100000"/>
                        </a:lnSpc>
                      </a:pPr>
                      <a:r>
                        <a:rPr lang="fr-FR" sz="1800" b="0" strike="noStrike" spc="-1">
                          <a:solidFill>
                            <a:srgbClr val="3333CC"/>
                          </a:solidFill>
                          <a:latin typeface="Arial"/>
                        </a:rPr>
                        <a:t>5</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tc>
                  <a:txBody>
                    <a:bodyPr/>
                    <a:lstStyle/>
                    <a:p>
                      <a:pPr>
                        <a:lnSpc>
                          <a:spcPct val="100000"/>
                        </a:lnSpc>
                      </a:pPr>
                      <a:r>
                        <a:rPr lang="fr-FR" sz="1800" b="0" strike="noStrike" spc="-1">
                          <a:solidFill>
                            <a:srgbClr val="3333CC"/>
                          </a:solidFill>
                          <a:latin typeface="Arial"/>
                        </a:rPr>
                        <a:t>Parler en public</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tc>
                  <a:txBody>
                    <a:bodyPr/>
                    <a:lstStyle/>
                    <a:p>
                      <a:pPr>
                        <a:lnSpc>
                          <a:spcPct val="100000"/>
                        </a:lnSpc>
                      </a:pPr>
                      <a:r>
                        <a:rPr lang="fr-FR" sz="1800" b="0" strike="noStrike" spc="-1">
                          <a:solidFill>
                            <a:srgbClr val="000000"/>
                          </a:solidFill>
                          <a:latin typeface="Arial"/>
                        </a:rPr>
                        <a:t>C'est le niveau vocal oratoire, lorsque je m'adresse à un public d'au moins quinze personnes sans micro. Ma voix porte.</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extLst>
                  <a:ext uri="{0D108BD9-81ED-4DB2-BD59-A6C34878D82A}">
                    <a16:rowId xmlns:a16="http://schemas.microsoft.com/office/drawing/2014/main" val="10005"/>
                  </a:ext>
                </a:extLst>
              </a:tr>
              <a:tr h="640440">
                <a:tc>
                  <a:txBody>
                    <a:bodyPr/>
                    <a:lstStyle/>
                    <a:p>
                      <a:pPr>
                        <a:lnSpc>
                          <a:spcPct val="100000"/>
                        </a:lnSpc>
                      </a:pPr>
                      <a:r>
                        <a:rPr lang="fr-FR" sz="1800" b="0" strike="noStrike" spc="-1">
                          <a:solidFill>
                            <a:srgbClr val="000000"/>
                          </a:solidFill>
                          <a:latin typeface="Arial"/>
                        </a:rPr>
                        <a:t>6</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tc>
                  <a:txBody>
                    <a:bodyPr/>
                    <a:lstStyle/>
                    <a:p>
                      <a:pPr>
                        <a:lnSpc>
                          <a:spcPct val="100000"/>
                        </a:lnSpc>
                      </a:pPr>
                      <a:r>
                        <a:rPr lang="fr-FR" sz="1800" b="0" strike="noStrike" spc="-1">
                          <a:solidFill>
                            <a:srgbClr val="000000"/>
                          </a:solidFill>
                          <a:latin typeface="Arial"/>
                        </a:rPr>
                        <a:t>Parler fort</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tc>
                  <a:txBody>
                    <a:bodyPr/>
                    <a:lstStyle/>
                    <a:p>
                      <a:pPr>
                        <a:lnSpc>
                          <a:spcPct val="100000"/>
                        </a:lnSpc>
                        <a:tabLst>
                          <a:tab pos="0" algn="l"/>
                        </a:tabLst>
                      </a:pPr>
                      <a:r>
                        <a:rPr lang="fr-FR" sz="1800" b="0" strike="noStrike" spc="-1" dirty="0">
                          <a:solidFill>
                            <a:srgbClr val="000000"/>
                          </a:solidFill>
                          <a:latin typeface="Arial"/>
                        </a:rPr>
                        <a:t>Je dois faire un effort pour élever la voix, couvrir les bruits environnants.</a:t>
                      </a:r>
                      <a:endParaRPr lang="fr-FR"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5EF"/>
                    </a:solidFill>
                  </a:tcPr>
                </a:tc>
                <a:extLst>
                  <a:ext uri="{0D108BD9-81ED-4DB2-BD59-A6C34878D82A}">
                    <a16:rowId xmlns:a16="http://schemas.microsoft.com/office/drawing/2014/main" val="10006"/>
                  </a:ext>
                </a:extLst>
              </a:tr>
              <a:tr h="914760">
                <a:tc>
                  <a:txBody>
                    <a:bodyPr/>
                    <a:lstStyle/>
                    <a:p>
                      <a:pPr>
                        <a:lnSpc>
                          <a:spcPct val="100000"/>
                        </a:lnSpc>
                      </a:pPr>
                      <a:r>
                        <a:rPr lang="fr-FR" sz="1800" b="0" strike="noStrike" spc="-1">
                          <a:solidFill>
                            <a:srgbClr val="000000"/>
                          </a:solidFill>
                          <a:latin typeface="Arial"/>
                        </a:rPr>
                        <a:t>7</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tc>
                  <a:txBody>
                    <a:bodyPr/>
                    <a:lstStyle/>
                    <a:p>
                      <a:pPr>
                        <a:lnSpc>
                          <a:spcPct val="100000"/>
                        </a:lnSpc>
                      </a:pPr>
                      <a:r>
                        <a:rPr lang="fr-FR" sz="1800" b="0" strike="noStrike" spc="-1">
                          <a:solidFill>
                            <a:srgbClr val="000000"/>
                          </a:solidFill>
                          <a:latin typeface="Arial"/>
                        </a:rPr>
                        <a:t>Parler très fort</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tc>
                  <a:txBody>
                    <a:bodyPr/>
                    <a:lstStyle/>
                    <a:p>
                      <a:pPr>
                        <a:lnSpc>
                          <a:spcPct val="100000"/>
                        </a:lnSpc>
                      </a:pPr>
                      <a:r>
                        <a:rPr lang="fr-FR" sz="1800" b="0" strike="noStrike" spc="-1" dirty="0">
                          <a:solidFill>
                            <a:srgbClr val="000000"/>
                          </a:solidFill>
                          <a:latin typeface="Arial"/>
                        </a:rPr>
                        <a:t>J'appelle quelqu'un au loin. je termine en apothéose un discours devant une foule. C'est crier en sachant crier, sans que la voix ne soit sur la gorge.</a:t>
                      </a:r>
                      <a:endParaRPr lang="fr-FR"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CDD"/>
                    </a:solidFill>
                  </a:tcPr>
                </a:tc>
                <a:extLst>
                  <a:ext uri="{0D108BD9-81ED-4DB2-BD59-A6C34878D82A}">
                    <a16:rowId xmlns:a16="http://schemas.microsoft.com/office/drawing/2014/main" val="10007"/>
                  </a:ext>
                </a:extLst>
              </a:tr>
            </a:tbl>
          </a:graphicData>
        </a:graphic>
      </p:graphicFrame>
      <p:pic>
        <p:nvPicPr>
          <p:cNvPr id="6" name="Image 5">
            <a:extLst>
              <a:ext uri="{FF2B5EF4-FFF2-40B4-BE49-F238E27FC236}">
                <a16:creationId xmlns:a16="http://schemas.microsoft.com/office/drawing/2014/main" id="{8CBC7586-F709-4DE4-B6E1-FBC712B001CD}"/>
              </a:ext>
            </a:extLst>
          </p:cNvPr>
          <p:cNvPicPr>
            <a:picLocks noChangeAspect="1"/>
          </p:cNvPicPr>
          <p:nvPr/>
        </p:nvPicPr>
        <p:blipFill rotWithShape="1">
          <a:blip r:embed="rId3"/>
          <a:srcRect l="12988" t="45641" r="64962" b="33349"/>
          <a:stretch/>
        </p:blipFill>
        <p:spPr>
          <a:xfrm>
            <a:off x="434938" y="178359"/>
            <a:ext cx="913622" cy="489441"/>
          </a:xfrm>
          <a:prstGeom prst="rect">
            <a:avLst/>
          </a:prstGeom>
        </p:spPr>
      </p:pic>
      <p:pic>
        <p:nvPicPr>
          <p:cNvPr id="7" name="Image 6">
            <a:extLst>
              <a:ext uri="{FF2B5EF4-FFF2-40B4-BE49-F238E27FC236}">
                <a16:creationId xmlns:a16="http://schemas.microsoft.com/office/drawing/2014/main" id="{914DA8CD-357B-F246-95B7-9D3ACAA4B44D}"/>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extShape 1"/>
          <p:cNvSpPr txBox="1"/>
          <p:nvPr/>
        </p:nvSpPr>
        <p:spPr>
          <a:xfrm>
            <a:off x="2555640" y="9216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L’intensité/le volume</a:t>
            </a:r>
            <a:endParaRPr lang="en-GB" sz="2800" b="0" strike="noStrike" spc="-1" dirty="0">
              <a:solidFill>
                <a:srgbClr val="FFFFFF"/>
              </a:solidFill>
              <a:latin typeface="Times New Roman"/>
            </a:endParaRPr>
          </a:p>
        </p:txBody>
      </p:sp>
      <p:sp>
        <p:nvSpPr>
          <p:cNvPr id="324" name="CustomShape 3"/>
          <p:cNvSpPr/>
          <p:nvPr/>
        </p:nvSpPr>
        <p:spPr>
          <a:xfrm>
            <a:off x="2339752" y="1744969"/>
            <a:ext cx="849276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2800" b="1" strike="noStrike" spc="-1" dirty="0">
                <a:solidFill>
                  <a:srgbClr val="0000CC"/>
                </a:solidFill>
                <a:latin typeface="Times New Roman"/>
                <a:ea typeface="Lucida Sans Unicode"/>
              </a:rPr>
              <a:t>Pour être audible:</a:t>
            </a:r>
            <a:endParaRPr lang="fr-FR" sz="2800" b="0" strike="noStrike" spc="-1" dirty="0">
              <a:latin typeface="Arial"/>
            </a:endParaRPr>
          </a:p>
        </p:txBody>
      </p:sp>
      <p:sp>
        <p:nvSpPr>
          <p:cNvPr id="326" name="CustomShape 5"/>
          <p:cNvSpPr/>
          <p:nvPr/>
        </p:nvSpPr>
        <p:spPr>
          <a:xfrm>
            <a:off x="2063516" y="3420066"/>
            <a:ext cx="6728804"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57200" indent="-456840" algn="just">
              <a:lnSpc>
                <a:spcPct val="100000"/>
              </a:lnSpc>
              <a:buClr>
                <a:srgbClr val="000000"/>
              </a:buClr>
              <a:buFont typeface="Arial"/>
              <a:buChar char="•"/>
            </a:pPr>
            <a:r>
              <a:rPr lang="fr-FR" sz="2800" b="0" strike="noStrike" spc="-1" dirty="0">
                <a:solidFill>
                  <a:srgbClr val="000000"/>
                </a:solidFill>
                <a:latin typeface="Tahoma"/>
                <a:ea typeface="Lucida Sans Unicode"/>
              </a:rPr>
              <a:t>La </a:t>
            </a:r>
            <a:r>
              <a:rPr lang="fr-FR" sz="2800" b="0" strike="noStrike" spc="-1" dirty="0">
                <a:solidFill>
                  <a:srgbClr val="FF0000"/>
                </a:solidFill>
                <a:latin typeface="Tahoma"/>
                <a:ea typeface="Lucida Sans Unicode"/>
              </a:rPr>
              <a:t>dernière syllabe </a:t>
            </a:r>
            <a:r>
              <a:rPr lang="fr-FR" sz="2800" b="0" strike="noStrike" spc="-1" dirty="0">
                <a:solidFill>
                  <a:srgbClr val="000000"/>
                </a:solidFill>
                <a:latin typeface="Tahoma"/>
                <a:ea typeface="Lucida Sans Unicode"/>
              </a:rPr>
              <a:t>de la phrase doit être particulièrement  </a:t>
            </a:r>
            <a:r>
              <a:rPr lang="fr-FR" sz="2800" b="0" strike="noStrike" spc="-1" dirty="0">
                <a:solidFill>
                  <a:srgbClr val="FF0000"/>
                </a:solidFill>
                <a:latin typeface="Tahoma"/>
                <a:ea typeface="Lucida Sans Unicode"/>
              </a:rPr>
              <a:t>soutenue</a:t>
            </a:r>
            <a:r>
              <a:rPr lang="fr-FR" sz="2800" b="0" strike="noStrike" spc="-1" dirty="0">
                <a:solidFill>
                  <a:srgbClr val="000000"/>
                </a:solidFill>
                <a:latin typeface="Tahoma"/>
                <a:ea typeface="Lucida Sans Unicode"/>
              </a:rPr>
              <a:t>.</a:t>
            </a:r>
            <a:endParaRPr lang="fr-FR" sz="2800" b="0" strike="noStrike" spc="-1" dirty="0">
              <a:latin typeface="Arial"/>
            </a:endParaRPr>
          </a:p>
        </p:txBody>
      </p:sp>
      <p:pic>
        <p:nvPicPr>
          <p:cNvPr id="8" name="Image 7">
            <a:extLst>
              <a:ext uri="{FF2B5EF4-FFF2-40B4-BE49-F238E27FC236}">
                <a16:creationId xmlns:a16="http://schemas.microsoft.com/office/drawing/2014/main" id="{CEE4038D-3071-44BC-8E38-869A87F1B065}"/>
              </a:ext>
            </a:extLst>
          </p:cNvPr>
          <p:cNvPicPr>
            <a:picLocks noChangeAspect="1"/>
          </p:cNvPicPr>
          <p:nvPr/>
        </p:nvPicPr>
        <p:blipFill rotWithShape="1">
          <a:blip r:embed="rId3"/>
          <a:srcRect l="12988" t="45641" r="64962" b="33349"/>
          <a:stretch/>
        </p:blipFill>
        <p:spPr>
          <a:xfrm>
            <a:off x="399240" y="160619"/>
            <a:ext cx="913622" cy="489441"/>
          </a:xfrm>
          <a:prstGeom prst="rect">
            <a:avLst/>
          </a:prstGeom>
        </p:spPr>
      </p:pic>
      <p:pic>
        <p:nvPicPr>
          <p:cNvPr id="10" name="Image 9">
            <a:extLst>
              <a:ext uri="{FF2B5EF4-FFF2-40B4-BE49-F238E27FC236}">
                <a16:creationId xmlns:a16="http://schemas.microsoft.com/office/drawing/2014/main" id="{AD5F878B-BEE9-E1C5-3D9B-6152A016B2A4}"/>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 calcmode="lin" valueType="num">
                                      <p:cBhvr additive="repl">
                                        <p:cTn id="7" dur="500" fill="hold"/>
                                        <p:tgtEl>
                                          <p:spTgt spid="326"/>
                                        </p:tgtEl>
                                        <p:attrNameLst>
                                          <p:attrName>ppt_x</p:attrName>
                                        </p:attrNameLst>
                                      </p:cBhvr>
                                      <p:tavLst>
                                        <p:tav tm="0">
                                          <p:val>
                                            <p:strVal val="#ppt_x"/>
                                          </p:val>
                                        </p:tav>
                                        <p:tav tm="100000">
                                          <p:val>
                                            <p:strVal val="#ppt_x"/>
                                          </p:val>
                                        </p:tav>
                                      </p:tavLst>
                                    </p:anim>
                                    <p:anim calcmode="lin" valueType="num">
                                      <p:cBhvr additive="repl">
                                        <p:cTn id="8" dur="500" fill="hold"/>
                                        <p:tgtEl>
                                          <p:spTgt spid="3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Le timbre</a:t>
            </a:r>
            <a:endParaRPr lang="en-GB" sz="2800" b="0" strike="noStrike" spc="-1" dirty="0">
              <a:solidFill>
                <a:srgbClr val="FFFFFF"/>
              </a:solidFill>
              <a:latin typeface="Times New Roman"/>
            </a:endParaRPr>
          </a:p>
        </p:txBody>
      </p:sp>
      <p:sp>
        <p:nvSpPr>
          <p:cNvPr id="329" name="CustomShape 2"/>
          <p:cNvSpPr/>
          <p:nvPr/>
        </p:nvSpPr>
        <p:spPr>
          <a:xfrm>
            <a:off x="1259640" y="1484640"/>
            <a:ext cx="62499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5D6390"/>
                </a:solidFill>
                <a:latin typeface="Tahoma"/>
                <a:ea typeface="Lucida Sans Unicode"/>
              </a:rPr>
              <a:t>Mes micros naturels, les résonateurs</a:t>
            </a:r>
            <a:endParaRPr lang="fr-FR" sz="1800" b="0" strike="noStrike" spc="-1">
              <a:latin typeface="Arial"/>
            </a:endParaRPr>
          </a:p>
        </p:txBody>
      </p:sp>
      <p:pic>
        <p:nvPicPr>
          <p:cNvPr id="330" name="Image 5"/>
          <p:cNvPicPr/>
          <p:nvPr/>
        </p:nvPicPr>
        <p:blipFill>
          <a:blip r:embed="rId3"/>
          <a:stretch/>
        </p:blipFill>
        <p:spPr>
          <a:xfrm>
            <a:off x="240480" y="1854000"/>
            <a:ext cx="5390640" cy="3761640"/>
          </a:xfrm>
          <a:prstGeom prst="rect">
            <a:avLst/>
          </a:prstGeom>
          <a:ln w="0">
            <a:noFill/>
          </a:ln>
        </p:spPr>
      </p:pic>
      <p:sp>
        <p:nvSpPr>
          <p:cNvPr id="331" name="CustomShape 3"/>
          <p:cNvSpPr/>
          <p:nvPr/>
        </p:nvSpPr>
        <p:spPr>
          <a:xfrm>
            <a:off x="5508000" y="2009520"/>
            <a:ext cx="3389400" cy="34148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2400" b="1" strike="noStrike" spc="-1" dirty="0">
                <a:solidFill>
                  <a:srgbClr val="FF0000"/>
                </a:solidFill>
                <a:latin typeface="Times New Roman"/>
                <a:ea typeface="Lucida Sans Unicode"/>
              </a:rPr>
              <a:t>Plus ces espaces de résonance seront détendus et ouverts, plus la voix sera «timbrée ».</a:t>
            </a:r>
          </a:p>
          <a:p>
            <a:pPr algn="just">
              <a:lnSpc>
                <a:spcPct val="100000"/>
              </a:lnSpc>
            </a:pPr>
            <a:endParaRPr lang="fr-FR" sz="2400" b="0" strike="noStrike" spc="-1" dirty="0">
              <a:latin typeface="Arial"/>
            </a:endParaRPr>
          </a:p>
          <a:p>
            <a:pPr algn="just">
              <a:lnSpc>
                <a:spcPct val="100000"/>
              </a:lnSpc>
            </a:pPr>
            <a:r>
              <a:rPr lang="fr-FR" sz="2400" b="0" i="1" u="sng" strike="noStrike" spc="-1" dirty="0">
                <a:solidFill>
                  <a:srgbClr val="0000CC"/>
                </a:solidFill>
                <a:uFillTx/>
                <a:latin typeface="Times New Roman"/>
                <a:ea typeface="Lucida Sans Unicode"/>
              </a:rPr>
              <a:t>Conséquence:</a:t>
            </a:r>
            <a:r>
              <a:rPr lang="fr-FR" sz="2400" b="0" strike="noStrike" spc="-1" dirty="0">
                <a:solidFill>
                  <a:srgbClr val="0000CC"/>
                </a:solidFill>
                <a:latin typeface="Times New Roman"/>
                <a:ea typeface="Lucida Sans Unicode"/>
              </a:rPr>
              <a:t> </a:t>
            </a:r>
            <a:r>
              <a:rPr lang="fr-FR" sz="2400" b="0" strike="noStrike" spc="-1" dirty="0">
                <a:solidFill>
                  <a:srgbClr val="FF0000"/>
                </a:solidFill>
                <a:latin typeface="Times New Roman"/>
                <a:ea typeface="Lucida Sans Unicode"/>
              </a:rPr>
              <a:t>La voix  </a:t>
            </a:r>
            <a:r>
              <a:rPr lang="fr-FR" sz="2400" b="0" strike="noStrike" spc="-1" dirty="0">
                <a:solidFill>
                  <a:srgbClr val="000000"/>
                </a:solidFill>
                <a:latin typeface="Times New Roman"/>
                <a:ea typeface="Lucida Sans Unicode"/>
              </a:rPr>
              <a:t>portera loin et sera plus expressive</a:t>
            </a:r>
            <a:endParaRPr lang="fr-FR" sz="2400" b="0" strike="noStrike" spc="-1" dirty="0">
              <a:latin typeface="Arial"/>
            </a:endParaRPr>
          </a:p>
        </p:txBody>
      </p:sp>
      <p:pic>
        <p:nvPicPr>
          <p:cNvPr id="7" name="Image 6">
            <a:extLst>
              <a:ext uri="{FF2B5EF4-FFF2-40B4-BE49-F238E27FC236}">
                <a16:creationId xmlns:a16="http://schemas.microsoft.com/office/drawing/2014/main" id="{3AE408DF-6599-4E8F-9662-8169F830E255}"/>
              </a:ext>
            </a:extLst>
          </p:cNvPr>
          <p:cNvPicPr>
            <a:picLocks noChangeAspect="1"/>
          </p:cNvPicPr>
          <p:nvPr/>
        </p:nvPicPr>
        <p:blipFill rotWithShape="1">
          <a:blip r:embed="rId4"/>
          <a:srcRect l="12988" t="45641" r="64962" b="33349"/>
          <a:stretch/>
        </p:blipFill>
        <p:spPr>
          <a:xfrm>
            <a:off x="346018" y="142639"/>
            <a:ext cx="913622" cy="489441"/>
          </a:xfrm>
          <a:prstGeom prst="rect">
            <a:avLst/>
          </a:prstGeom>
        </p:spPr>
      </p:pic>
      <p:pic>
        <p:nvPicPr>
          <p:cNvPr id="9" name="Image 8">
            <a:extLst>
              <a:ext uri="{FF2B5EF4-FFF2-40B4-BE49-F238E27FC236}">
                <a16:creationId xmlns:a16="http://schemas.microsoft.com/office/drawing/2014/main" id="{C064D777-0B6E-8CE5-6578-4082C14F2AE7}"/>
              </a:ext>
            </a:extLst>
          </p:cNvPr>
          <p:cNvPicPr>
            <a:picLocks noChangeAspect="1"/>
          </p:cNvPicPr>
          <p:nvPr/>
        </p:nvPicPr>
        <p:blipFill>
          <a:blip r:embed="rId5"/>
          <a:stretch>
            <a:fillRect/>
          </a:stretch>
        </p:blipFill>
        <p:spPr>
          <a:xfrm>
            <a:off x="7768960" y="6172033"/>
            <a:ext cx="1375040" cy="67923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714613E1-FE6F-425C-AFF8-2178B159FE96}"/>
              </a:ext>
            </a:extLst>
          </p:cNvPr>
          <p:cNvSpPr/>
          <p:nvPr/>
        </p:nvSpPr>
        <p:spPr>
          <a:xfrm>
            <a:off x="294554" y="797063"/>
            <a:ext cx="8568720" cy="521766"/>
          </a:xfrm>
          <a:prstGeom prst="rect">
            <a:avLst/>
          </a:prstGeom>
          <a:solidFill>
            <a:schemeClr val="bg1"/>
          </a:solidFill>
          <a:ln>
            <a:noFill/>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fr-FR" sz="2800" b="1" strike="noStrike" spc="-1" dirty="0">
                <a:solidFill>
                  <a:srgbClr val="FF00FF"/>
                </a:solidFill>
                <a:latin typeface="Cambria" panose="02040503050406030204" pitchFamily="18" charset="0"/>
                <a:ea typeface="Cambria" panose="02040503050406030204" pitchFamily="18" charset="0"/>
              </a:rPr>
              <a:t>1. Prendre conscience des différents timbres</a:t>
            </a:r>
            <a:endParaRPr lang="fr-FR" sz="2800" b="0" strike="noStrike" spc="-1" dirty="0">
              <a:solidFill>
                <a:srgbClr val="FF00FF"/>
              </a:solidFill>
              <a:latin typeface="Cambria" panose="02040503050406030204" pitchFamily="18" charset="0"/>
              <a:ea typeface="Cambria" panose="02040503050406030204" pitchFamily="18" charset="0"/>
            </a:endParaRPr>
          </a:p>
        </p:txBody>
      </p:sp>
      <p:sp>
        <p:nvSpPr>
          <p:cNvPr id="2" name="Titre 1">
            <a:extLst>
              <a:ext uri="{FF2B5EF4-FFF2-40B4-BE49-F238E27FC236}">
                <a16:creationId xmlns:a16="http://schemas.microsoft.com/office/drawing/2014/main" id="{5EA94363-AB53-49FB-89CE-17C172670055}"/>
              </a:ext>
            </a:extLst>
          </p:cNvPr>
          <p:cNvSpPr>
            <a:spLocks noGrp="1"/>
          </p:cNvSpPr>
          <p:nvPr>
            <p:ph type="title"/>
          </p:nvPr>
        </p:nvSpPr>
        <p:spPr>
          <a:xfrm>
            <a:off x="5724128" y="44245"/>
            <a:ext cx="2669576" cy="799920"/>
          </a:xfrm>
        </p:spPr>
        <p:txBody>
          <a:bodyPr/>
          <a:lstStyle/>
          <a:p>
            <a:pPr algn="r"/>
            <a:r>
              <a:rPr lang="fr-FR" sz="2800" b="1" spc="-1" dirty="0">
                <a:solidFill>
                  <a:srgbClr val="003399"/>
                </a:solidFill>
                <a:latin typeface="Arial"/>
                <a:ea typeface="Lucida Sans Unicode"/>
              </a:rPr>
              <a:t>Je m’entrain</a:t>
            </a:r>
            <a:r>
              <a:rPr lang="fr-FR" sz="2800" b="1" strike="noStrike" spc="-1" dirty="0">
                <a:solidFill>
                  <a:srgbClr val="003399"/>
                </a:solidFill>
                <a:latin typeface="Arial"/>
                <a:ea typeface="Lucida Sans Unicode"/>
              </a:rPr>
              <a:t>e</a:t>
            </a:r>
            <a:br>
              <a:rPr lang="en-GB" sz="1800" b="0" strike="noStrike" spc="-1" dirty="0">
                <a:solidFill>
                  <a:srgbClr val="FFFFFF"/>
                </a:solidFill>
                <a:latin typeface="Times New Roman"/>
              </a:rPr>
            </a:br>
            <a:endParaRPr lang="fr-FR" dirty="0"/>
          </a:p>
        </p:txBody>
      </p:sp>
      <p:sp>
        <p:nvSpPr>
          <p:cNvPr id="5" name="CustomShape 3">
            <a:extLst>
              <a:ext uri="{FF2B5EF4-FFF2-40B4-BE49-F238E27FC236}">
                <a16:creationId xmlns:a16="http://schemas.microsoft.com/office/drawing/2014/main" id="{15DAC160-97FB-4843-B43B-A1862F8DC478}"/>
              </a:ext>
            </a:extLst>
          </p:cNvPr>
          <p:cNvSpPr/>
          <p:nvPr/>
        </p:nvSpPr>
        <p:spPr>
          <a:xfrm>
            <a:off x="611560" y="1498866"/>
            <a:ext cx="892908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spc="-1" dirty="0">
                <a:solidFill>
                  <a:srgbClr val="000000"/>
                </a:solidFill>
                <a:latin typeface="Calibri" panose="020F0502020204030204" pitchFamily="34" charset="0"/>
                <a:ea typeface="Lucida Sans Unicode"/>
                <a:cs typeface="Calibri" panose="020F0502020204030204" pitchFamily="34" charset="0"/>
              </a:rPr>
              <a:t>A l’aide des résonateurs, chacun peut </a:t>
            </a:r>
            <a:r>
              <a:rPr lang="fr-FR" sz="2400" b="1" spc="-1" dirty="0">
                <a:solidFill>
                  <a:srgbClr val="000000"/>
                </a:solidFill>
                <a:latin typeface="Calibri" panose="020F0502020204030204" pitchFamily="34" charset="0"/>
                <a:ea typeface="Lucida Sans Unicode"/>
                <a:cs typeface="Calibri" panose="020F0502020204030204" pitchFamily="34" charset="0"/>
              </a:rPr>
              <a:t>moduler sa voix </a:t>
            </a:r>
            <a:r>
              <a:rPr lang="fr-FR" sz="2400" spc="-1" dirty="0">
                <a:solidFill>
                  <a:srgbClr val="000000"/>
                </a:solidFill>
                <a:latin typeface="Calibri" panose="020F0502020204030204" pitchFamily="34" charset="0"/>
                <a:ea typeface="Lucida Sans Unicode"/>
                <a:cs typeface="Calibri" panose="020F0502020204030204" pitchFamily="34" charset="0"/>
              </a:rPr>
              <a:t>: </a:t>
            </a:r>
            <a:r>
              <a:rPr lang="fr-FR" sz="2400" b="1" spc="-1" dirty="0">
                <a:solidFill>
                  <a:srgbClr val="FF00FF"/>
                </a:solidFill>
                <a:latin typeface="Calibri" panose="020F0502020204030204" pitchFamily="34" charset="0"/>
                <a:ea typeface="Lucida Sans Unicode"/>
                <a:cs typeface="Calibri" panose="020F0502020204030204" pitchFamily="34" charset="0"/>
              </a:rPr>
              <a:t>le timbre </a:t>
            </a:r>
            <a:r>
              <a:rPr lang="fr-FR" sz="2400" spc="-1" dirty="0">
                <a:solidFill>
                  <a:srgbClr val="000000"/>
                </a:solidFill>
                <a:latin typeface="Calibri" panose="020F0502020204030204" pitchFamily="34" charset="0"/>
                <a:ea typeface="Lucida Sans Unicode"/>
                <a:cs typeface="Calibri" panose="020F0502020204030204" pitchFamily="34" charset="0"/>
              </a:rPr>
              <a:t>donne lieu à une interprétation subjective de l’auditeur.</a:t>
            </a:r>
            <a:endParaRPr lang="fr-FR" sz="2400" b="0" strike="noStrike" spc="-1" dirty="0">
              <a:latin typeface="Calibri" panose="020F0502020204030204" pitchFamily="34" charset="0"/>
              <a:cs typeface="Calibri" panose="020F0502020204030204" pitchFamily="34" charset="0"/>
            </a:endParaRPr>
          </a:p>
        </p:txBody>
      </p:sp>
      <p:sp>
        <p:nvSpPr>
          <p:cNvPr id="6" name="CustomShape 3">
            <a:extLst>
              <a:ext uri="{FF2B5EF4-FFF2-40B4-BE49-F238E27FC236}">
                <a16:creationId xmlns:a16="http://schemas.microsoft.com/office/drawing/2014/main" id="{272E6415-06F8-4430-AE98-B214431B92B5}"/>
              </a:ext>
            </a:extLst>
          </p:cNvPr>
          <p:cNvSpPr/>
          <p:nvPr/>
        </p:nvSpPr>
        <p:spPr>
          <a:xfrm>
            <a:off x="1871148" y="2335139"/>
            <a:ext cx="7272852" cy="41535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spc="-1" dirty="0">
                <a:solidFill>
                  <a:srgbClr val="000000"/>
                </a:solidFill>
                <a:latin typeface="Calibri" panose="020F0502020204030204" pitchFamily="34" charset="0"/>
                <a:ea typeface="Lucida Sans Unicode"/>
                <a:cs typeface="Calibri" panose="020F0502020204030204" pitchFamily="34" charset="0"/>
              </a:rPr>
              <a:t>Écoutez une </a:t>
            </a:r>
            <a:r>
              <a:rPr lang="fr-FR" sz="2400" b="1" spc="-1" dirty="0">
                <a:solidFill>
                  <a:srgbClr val="000000"/>
                </a:solidFill>
                <a:latin typeface="Calibri" panose="020F0502020204030204" pitchFamily="34" charset="0"/>
                <a:ea typeface="Lucida Sans Unicode"/>
                <a:cs typeface="Calibri" panose="020F0502020204030204" pitchFamily="34" charset="0"/>
              </a:rPr>
              <a:t>voix familière</a:t>
            </a:r>
            <a:r>
              <a:rPr lang="fr-FR" sz="2400" spc="-1" dirty="0">
                <a:solidFill>
                  <a:srgbClr val="000000"/>
                </a:solidFill>
                <a:latin typeface="Calibri" panose="020F0502020204030204" pitchFamily="34" charset="0"/>
                <a:ea typeface="Lucida Sans Unicode"/>
                <a:cs typeface="Calibri" panose="020F0502020204030204" pitchFamily="34" charset="0"/>
              </a:rPr>
              <a:t>. Amusez-vous à la qualifier : </a:t>
            </a:r>
          </a:p>
          <a:p>
            <a:pPr>
              <a:lnSpc>
                <a:spcPct val="100000"/>
              </a:lnSpc>
            </a:pPr>
            <a:endParaRPr lang="fr-FR" sz="2400" spc="-1" dirty="0">
              <a:solidFill>
                <a:srgbClr val="333333"/>
              </a:solidFill>
              <a:latin typeface="Calibri" panose="020F0502020204030204" pitchFamily="34" charset="0"/>
              <a:ea typeface="Lucida Sans Unicode"/>
              <a:cs typeface="Calibri" panose="020F0502020204030204" pitchFamily="34" charset="0"/>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rPr>
              <a:t>Est-elle chantante, harmonieuse, mélodieuse, suave, musicale ?</a:t>
            </a: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Est-elle forte, claironnante, grave, profonde ?</a:t>
            </a: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rPr>
              <a:t>Est-elle au contraire basse, faible, fluette, imperceptible ? </a:t>
            </a: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Est-elle perçante, aiguë, pointue, stridente, sèche ? </a:t>
            </a: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Est-elle rauque, éraillée, monotone ? </a:t>
            </a: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rPr>
              <a:t>Est-elle traînante, vulgaire, zézayante ? </a:t>
            </a:r>
          </a:p>
          <a:p>
            <a:pPr>
              <a:lnSpc>
                <a:spcPct val="100000"/>
              </a:lnSpc>
            </a:pP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1760C766-D933-4069-A539-A634A0710F72}"/>
              </a:ext>
            </a:extLst>
          </p:cNvPr>
          <p:cNvPicPr>
            <a:picLocks noChangeAspect="1"/>
          </p:cNvPicPr>
          <p:nvPr/>
        </p:nvPicPr>
        <p:blipFill rotWithShape="1">
          <a:blip r:embed="rId2"/>
          <a:srcRect l="12988" t="45641" r="64962" b="33349"/>
          <a:stretch/>
        </p:blipFill>
        <p:spPr>
          <a:xfrm>
            <a:off x="293485" y="172320"/>
            <a:ext cx="913622" cy="489441"/>
          </a:xfrm>
          <a:prstGeom prst="rect">
            <a:avLst/>
          </a:prstGeom>
        </p:spPr>
      </p:pic>
      <p:pic>
        <p:nvPicPr>
          <p:cNvPr id="9" name="Image 8">
            <a:extLst>
              <a:ext uri="{FF2B5EF4-FFF2-40B4-BE49-F238E27FC236}">
                <a16:creationId xmlns:a16="http://schemas.microsoft.com/office/drawing/2014/main" id="{6C71436F-DE90-DF5A-4FEE-E015FCDD2861}"/>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13094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repl">
                                        <p:cTn id="7" dur="500" fill="hold"/>
                                        <p:tgtEl>
                                          <p:spTgt spid="5"/>
                                        </p:tgtEl>
                                        <p:attrNameLst>
                                          <p:attrName>ppt_x</p:attrName>
                                        </p:attrNameLst>
                                      </p:cBhvr>
                                      <p:tavLst>
                                        <p:tav tm="0">
                                          <p:val>
                                            <p:strVal val="#ppt_x"/>
                                          </p:val>
                                        </p:tav>
                                        <p:tav tm="100000">
                                          <p:val>
                                            <p:strVal val="#ppt_x"/>
                                          </p:val>
                                        </p:tav>
                                      </p:tavLst>
                                    </p:anim>
                                    <p:anim calcmode="lin" valueType="num">
                                      <p:cBhvr additive="repl">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repl">
                                        <p:cTn id="13" dur="500" fill="hold"/>
                                        <p:tgtEl>
                                          <p:spTgt spid="6"/>
                                        </p:tgtEl>
                                        <p:attrNameLst>
                                          <p:attrName>ppt_x</p:attrName>
                                        </p:attrNameLst>
                                      </p:cBhvr>
                                      <p:tavLst>
                                        <p:tav tm="0">
                                          <p:val>
                                            <p:strVal val="#ppt_x"/>
                                          </p:val>
                                        </p:tav>
                                        <p:tav tm="100000">
                                          <p:val>
                                            <p:strVal val="#ppt_x"/>
                                          </p:val>
                                        </p:tav>
                                      </p:tavLst>
                                    </p:anim>
                                    <p:anim calcmode="lin" valueType="num">
                                      <p:cBhvr additive="repl">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B0C6821-170C-4277-9A51-279AB91D482B}"/>
              </a:ext>
            </a:extLst>
          </p:cNvPr>
          <p:cNvPicPr>
            <a:picLocks noChangeAspect="1"/>
          </p:cNvPicPr>
          <p:nvPr/>
        </p:nvPicPr>
        <p:blipFill rotWithShape="1">
          <a:blip r:embed="rId2"/>
          <a:srcRect l="44489" t="20586" r="6306" b="7980"/>
          <a:stretch/>
        </p:blipFill>
        <p:spPr>
          <a:xfrm>
            <a:off x="2123728" y="1763265"/>
            <a:ext cx="5128594" cy="4186015"/>
          </a:xfrm>
          <a:prstGeom prst="rect">
            <a:avLst/>
          </a:prstGeom>
        </p:spPr>
      </p:pic>
      <p:sp>
        <p:nvSpPr>
          <p:cNvPr id="7" name="ZoneTexte 6">
            <a:extLst>
              <a:ext uri="{FF2B5EF4-FFF2-40B4-BE49-F238E27FC236}">
                <a16:creationId xmlns:a16="http://schemas.microsoft.com/office/drawing/2014/main" id="{4B5BF190-7975-4B81-B9D6-A110B105864A}"/>
              </a:ext>
            </a:extLst>
          </p:cNvPr>
          <p:cNvSpPr txBox="1"/>
          <p:nvPr/>
        </p:nvSpPr>
        <p:spPr>
          <a:xfrm>
            <a:off x="2771800" y="1239143"/>
            <a:ext cx="5112568" cy="461665"/>
          </a:xfrm>
          <a:prstGeom prst="rect">
            <a:avLst/>
          </a:prstGeom>
          <a:noFill/>
        </p:spPr>
        <p:txBody>
          <a:bodyPr wrap="square" rtlCol="0">
            <a:spAutoFit/>
          </a:bodyPr>
          <a:lstStyle/>
          <a:p>
            <a:r>
              <a:rPr lang="fr-FR" sz="2400" b="1" dirty="0">
                <a:solidFill>
                  <a:schemeClr val="accent6">
                    <a:lumMod val="75000"/>
                  </a:schemeClr>
                </a:solidFill>
              </a:rPr>
              <a:t>Qualité orale de l’ épreuve </a:t>
            </a:r>
          </a:p>
        </p:txBody>
      </p:sp>
      <p:sp>
        <p:nvSpPr>
          <p:cNvPr id="6" name="Titre 1">
            <a:extLst>
              <a:ext uri="{FF2B5EF4-FFF2-40B4-BE49-F238E27FC236}">
                <a16:creationId xmlns:a16="http://schemas.microsoft.com/office/drawing/2014/main" id="{521F473E-29A9-46C5-9D9F-B184681BD581}"/>
              </a:ext>
            </a:extLst>
          </p:cNvPr>
          <p:cNvSpPr>
            <a:spLocks noGrp="1"/>
          </p:cNvSpPr>
          <p:nvPr>
            <p:ph type="title"/>
          </p:nvPr>
        </p:nvSpPr>
        <p:spPr/>
        <p:txBody>
          <a:bodyPr/>
          <a:lstStyle/>
          <a:p>
            <a:pPr algn="r"/>
            <a:r>
              <a:rPr lang="fr-FR" sz="2800" b="1" dirty="0">
                <a:solidFill>
                  <a:srgbClr val="003399"/>
                </a:solidFill>
                <a:latin typeface="+mj-lt"/>
              </a:rPr>
              <a:t>Le grand oral : la grille d’évaluation</a:t>
            </a:r>
          </a:p>
        </p:txBody>
      </p:sp>
      <p:pic>
        <p:nvPicPr>
          <p:cNvPr id="8" name="Picture 2" descr="Et si on parlait du Grand oral ? – Speakeasy News">
            <a:extLst>
              <a:ext uri="{FF2B5EF4-FFF2-40B4-BE49-F238E27FC236}">
                <a16:creationId xmlns:a16="http://schemas.microsoft.com/office/drawing/2014/main" id="{D69BC530-AC38-4068-86F4-9C3CF0F9E5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062" y="39760"/>
            <a:ext cx="1192073" cy="76884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471FBEE5-B6EF-EA9E-595A-E02E9F15AFEE}"/>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864818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334" name="CustomShape 2"/>
          <p:cNvSpPr/>
          <p:nvPr/>
        </p:nvSpPr>
        <p:spPr>
          <a:xfrm>
            <a:off x="755576" y="1379672"/>
            <a:ext cx="8568720" cy="516960"/>
          </a:xfrm>
          <a:prstGeom prst="rect">
            <a:avLst/>
          </a:prstGeom>
          <a:solidFill>
            <a:schemeClr val="bg1"/>
          </a:solidFill>
          <a:ln>
            <a:noFill/>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fr-FR" sz="2800" b="1" spc="-1" dirty="0">
                <a:solidFill>
                  <a:srgbClr val="FF00FF"/>
                </a:solidFill>
                <a:latin typeface="Cambria" panose="02040503050406030204" pitchFamily="18" charset="0"/>
                <a:ea typeface="Cambria" panose="02040503050406030204" pitchFamily="18" charset="0"/>
              </a:rPr>
              <a:t>2.</a:t>
            </a:r>
            <a:r>
              <a:rPr lang="fr-FR" sz="2800" b="1" strike="noStrike" spc="-1" dirty="0">
                <a:solidFill>
                  <a:srgbClr val="FF00FF"/>
                </a:solidFill>
                <a:latin typeface="Cambria" panose="02040503050406030204" pitchFamily="18" charset="0"/>
                <a:ea typeface="Cambria" panose="02040503050406030204" pitchFamily="18" charset="0"/>
              </a:rPr>
              <a:t> Travailler une gamme d'intensité vocale</a:t>
            </a:r>
            <a:endParaRPr lang="fr-FR" sz="2800" b="0" strike="noStrike" spc="-1" dirty="0">
              <a:solidFill>
                <a:srgbClr val="FF00FF"/>
              </a:solidFill>
              <a:latin typeface="Cambria" panose="02040503050406030204" pitchFamily="18" charset="0"/>
              <a:ea typeface="Cambria" panose="02040503050406030204" pitchFamily="18" charset="0"/>
            </a:endParaRPr>
          </a:p>
        </p:txBody>
      </p:sp>
      <p:sp>
        <p:nvSpPr>
          <p:cNvPr id="335" name="CustomShape 3"/>
          <p:cNvSpPr/>
          <p:nvPr/>
        </p:nvSpPr>
        <p:spPr>
          <a:xfrm>
            <a:off x="445305" y="2017204"/>
            <a:ext cx="892908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FF00FF"/>
                </a:solidFill>
                <a:latin typeface="Calibri" panose="020F0502020204030204" pitchFamily="34" charset="0"/>
                <a:ea typeface="Lucida Sans Unicode"/>
                <a:cs typeface="Calibri" panose="020F0502020204030204" pitchFamily="34" charset="0"/>
              </a:rPr>
              <a:t>1.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Imaginer que l’on se promène dans forêt. Le soir tombe. On finit par perdre son chemin.</a:t>
            </a:r>
            <a:endParaRPr lang="fr-FR" sz="2800" b="0" strike="noStrike" spc="-1" dirty="0">
              <a:latin typeface="Calibri" panose="020F0502020204030204" pitchFamily="34" charset="0"/>
              <a:cs typeface="Calibri" panose="020F0502020204030204" pitchFamily="34" charset="0"/>
            </a:endParaRPr>
          </a:p>
        </p:txBody>
      </p:sp>
      <p:sp>
        <p:nvSpPr>
          <p:cNvPr id="336" name="CustomShape 4"/>
          <p:cNvSpPr/>
          <p:nvPr/>
        </p:nvSpPr>
        <p:spPr>
          <a:xfrm>
            <a:off x="1395733" y="3663900"/>
            <a:ext cx="7640763"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800" b="1" strike="noStrike" spc="-1" dirty="0">
                <a:solidFill>
                  <a:srgbClr val="FF00FF"/>
                </a:solidFill>
                <a:latin typeface="Calibri" panose="020F0502020204030204" pitchFamily="34" charset="0"/>
                <a:ea typeface="Lucida Sans Unicode"/>
                <a:cs typeface="Calibri" panose="020F0502020204030204" pitchFamily="34" charset="0"/>
              </a:rPr>
              <a:t>2.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On</a:t>
            </a:r>
            <a:r>
              <a:rPr lang="fr-FR" sz="2800" b="1" strike="noStrike" spc="-1" dirty="0">
                <a:solidFill>
                  <a:srgbClr val="000000"/>
                </a:solidFill>
                <a:latin typeface="Calibri" panose="020F0502020204030204" pitchFamily="34" charset="0"/>
                <a:ea typeface="Lucida Sans Unicode"/>
                <a:cs typeface="Calibri" panose="020F0502020204030204" pitchFamily="34" charset="0"/>
              </a:rPr>
              <a:t>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appelle : </a:t>
            </a:r>
          </a:p>
          <a:p>
            <a:pPr algn="ctr">
              <a:lnSpc>
                <a:spcPct val="100000"/>
              </a:lnSpc>
            </a:pPr>
            <a:r>
              <a:rPr lang="fr-FR" sz="2800" b="1" strike="noStrike" spc="-1" dirty="0">
                <a:solidFill>
                  <a:srgbClr val="000000"/>
                </a:solidFill>
                <a:latin typeface="Calibri" panose="020F0502020204030204" pitchFamily="34" charset="0"/>
                <a:ea typeface="Lucida Sans Unicode"/>
                <a:cs typeface="Calibri" panose="020F0502020204030204" pitchFamily="34" charset="0"/>
              </a:rPr>
              <a:t>«Est-ce que quelqu’un m’entend?»</a:t>
            </a:r>
          </a:p>
          <a:p>
            <a:pPr algn="just">
              <a:lnSpc>
                <a:spcPct val="100000"/>
              </a:lnSpc>
            </a:pPr>
            <a:r>
              <a:rPr lang="fr-FR" sz="2800" spc="-1" dirty="0">
                <a:solidFill>
                  <a:srgbClr val="000000"/>
                </a:solidFill>
                <a:latin typeface="Calibri" panose="020F0502020204030204" pitchFamily="34" charset="0"/>
                <a:ea typeface="Lucida Sans Unicode"/>
                <a:cs typeface="Calibri" panose="020F0502020204030204" pitchFamily="34" charset="0"/>
              </a:rPr>
              <a:t>E</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n variant l'intensité sonore , sur une gamme de sept niveaux de volume, du plus faible au plus fort.</a:t>
            </a:r>
            <a:endParaRPr lang="fr-FR" sz="2800" b="0" strike="noStrike" spc="-1" dirty="0">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72D9719E-17B1-44FB-A934-0F08CD5050C7}"/>
              </a:ext>
            </a:extLst>
          </p:cNvPr>
          <p:cNvPicPr>
            <a:picLocks noChangeAspect="1"/>
          </p:cNvPicPr>
          <p:nvPr/>
        </p:nvPicPr>
        <p:blipFill rotWithShape="1">
          <a:blip r:embed="rId3"/>
          <a:srcRect l="12988" t="45641" r="64962" b="33349"/>
          <a:stretch/>
        </p:blipFill>
        <p:spPr>
          <a:xfrm>
            <a:off x="467544" y="204138"/>
            <a:ext cx="913622" cy="489441"/>
          </a:xfrm>
          <a:prstGeom prst="rect">
            <a:avLst/>
          </a:prstGeom>
        </p:spPr>
      </p:pic>
      <p:pic>
        <p:nvPicPr>
          <p:cNvPr id="9" name="Image 8">
            <a:extLst>
              <a:ext uri="{FF2B5EF4-FFF2-40B4-BE49-F238E27FC236}">
                <a16:creationId xmlns:a16="http://schemas.microsoft.com/office/drawing/2014/main" id="{92D825C0-B4A5-8B8E-D714-A983B05DD95A}"/>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 calcmode="lin" valueType="num">
                                      <p:cBhvr additive="repl">
                                        <p:cTn id="7" dur="500" fill="hold"/>
                                        <p:tgtEl>
                                          <p:spTgt spid="335"/>
                                        </p:tgtEl>
                                        <p:attrNameLst>
                                          <p:attrName>ppt_x</p:attrName>
                                        </p:attrNameLst>
                                      </p:cBhvr>
                                      <p:tavLst>
                                        <p:tav tm="0">
                                          <p:val>
                                            <p:strVal val="#ppt_x"/>
                                          </p:val>
                                        </p:tav>
                                        <p:tav tm="100000">
                                          <p:val>
                                            <p:strVal val="#ppt_x"/>
                                          </p:val>
                                        </p:tav>
                                      </p:tavLst>
                                    </p:anim>
                                    <p:anim calcmode="lin" valueType="num">
                                      <p:cBhvr additive="repl">
                                        <p:cTn id="8"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6"/>
                                        </p:tgtEl>
                                        <p:attrNameLst>
                                          <p:attrName>style.visibility</p:attrName>
                                        </p:attrNameLst>
                                      </p:cBhvr>
                                      <p:to>
                                        <p:strVal val="visible"/>
                                      </p:to>
                                    </p:set>
                                    <p:anim calcmode="lin" valueType="num">
                                      <p:cBhvr additive="repl">
                                        <p:cTn id="13" dur="500" fill="hold"/>
                                        <p:tgtEl>
                                          <p:spTgt spid="336"/>
                                        </p:tgtEl>
                                        <p:attrNameLst>
                                          <p:attrName>ppt_x</p:attrName>
                                        </p:attrNameLst>
                                      </p:cBhvr>
                                      <p:tavLst>
                                        <p:tav tm="0">
                                          <p:val>
                                            <p:strVal val="#ppt_x"/>
                                          </p:val>
                                        </p:tav>
                                        <p:tav tm="100000">
                                          <p:val>
                                            <p:strVal val="#ppt_x"/>
                                          </p:val>
                                        </p:tav>
                                      </p:tavLst>
                                    </p:anim>
                                    <p:anim calcmode="lin" valueType="num">
                                      <p:cBhvr additive="repl">
                                        <p:cTn id="14" dur="500" fill="hold"/>
                                        <p:tgtEl>
                                          <p:spTgt spid="3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pic>
        <p:nvPicPr>
          <p:cNvPr id="339" name="Image 4"/>
          <p:cNvPicPr/>
          <p:nvPr/>
        </p:nvPicPr>
        <p:blipFill>
          <a:blip r:embed="rId3"/>
          <a:stretch/>
        </p:blipFill>
        <p:spPr>
          <a:xfrm>
            <a:off x="560880" y="1709640"/>
            <a:ext cx="8583120" cy="3438720"/>
          </a:xfrm>
          <a:prstGeom prst="rect">
            <a:avLst/>
          </a:prstGeom>
          <a:ln w="0">
            <a:noFill/>
          </a:ln>
        </p:spPr>
      </p:pic>
      <p:pic>
        <p:nvPicPr>
          <p:cNvPr id="5" name="Image 4">
            <a:extLst>
              <a:ext uri="{FF2B5EF4-FFF2-40B4-BE49-F238E27FC236}">
                <a16:creationId xmlns:a16="http://schemas.microsoft.com/office/drawing/2014/main" id="{D7B06377-07D2-40A1-AE68-475B8230F74A}"/>
              </a:ext>
            </a:extLst>
          </p:cNvPr>
          <p:cNvPicPr>
            <a:picLocks noChangeAspect="1"/>
          </p:cNvPicPr>
          <p:nvPr/>
        </p:nvPicPr>
        <p:blipFill rotWithShape="1">
          <a:blip r:embed="rId4"/>
          <a:srcRect l="12988" t="45641" r="64962" b="33349"/>
          <a:stretch/>
        </p:blipFill>
        <p:spPr>
          <a:xfrm>
            <a:off x="467544" y="142639"/>
            <a:ext cx="913622" cy="489441"/>
          </a:xfrm>
          <a:prstGeom prst="rect">
            <a:avLst/>
          </a:prstGeom>
        </p:spPr>
      </p:pic>
      <p:pic>
        <p:nvPicPr>
          <p:cNvPr id="7" name="Image 6">
            <a:extLst>
              <a:ext uri="{FF2B5EF4-FFF2-40B4-BE49-F238E27FC236}">
                <a16:creationId xmlns:a16="http://schemas.microsoft.com/office/drawing/2014/main" id="{D5A54E4F-187B-48D9-A8DB-A805808EF4BB}"/>
              </a:ext>
            </a:extLst>
          </p:cNvPr>
          <p:cNvPicPr>
            <a:picLocks noChangeAspect="1"/>
          </p:cNvPicPr>
          <p:nvPr/>
        </p:nvPicPr>
        <p:blipFill>
          <a:blip r:embed="rId5"/>
          <a:stretch>
            <a:fillRect/>
          </a:stretch>
        </p:blipFill>
        <p:spPr>
          <a:xfrm>
            <a:off x="7768960" y="6172033"/>
            <a:ext cx="1375040" cy="67923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La hauteur/l’intonation</a:t>
            </a:r>
            <a:endParaRPr lang="en-GB" sz="2800" b="0" strike="noStrike" spc="-1" dirty="0">
              <a:solidFill>
                <a:srgbClr val="FFFFFF"/>
              </a:solidFill>
              <a:latin typeface="Times New Roman"/>
            </a:endParaRPr>
          </a:p>
        </p:txBody>
      </p:sp>
      <p:pic>
        <p:nvPicPr>
          <p:cNvPr id="352" name="Image 4"/>
          <p:cNvPicPr/>
          <p:nvPr/>
        </p:nvPicPr>
        <p:blipFill>
          <a:blip r:embed="rId2"/>
          <a:stretch/>
        </p:blipFill>
        <p:spPr>
          <a:xfrm>
            <a:off x="3347864" y="4581128"/>
            <a:ext cx="2742840" cy="2018880"/>
          </a:xfrm>
          <a:prstGeom prst="rect">
            <a:avLst/>
          </a:prstGeom>
          <a:ln w="0">
            <a:noFill/>
          </a:ln>
        </p:spPr>
      </p:pic>
      <p:sp>
        <p:nvSpPr>
          <p:cNvPr id="353" name="CustomShape 2"/>
          <p:cNvSpPr/>
          <p:nvPr/>
        </p:nvSpPr>
        <p:spPr>
          <a:xfrm>
            <a:off x="2123728" y="3105492"/>
            <a:ext cx="6501832"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800" b="1" strike="noStrike" spc="-1" dirty="0">
                <a:solidFill>
                  <a:srgbClr val="4B6493"/>
                </a:solidFill>
                <a:latin typeface="Times New Roman"/>
                <a:ea typeface="Lucida Sans Unicode"/>
              </a:rPr>
              <a:t>Grâce aux intonations, mon propos a du sens et de la vie </a:t>
            </a:r>
            <a:endParaRPr lang="fr-FR" sz="2800" b="0" strike="noStrike" spc="-1" dirty="0">
              <a:latin typeface="Arial"/>
            </a:endParaRPr>
          </a:p>
        </p:txBody>
      </p:sp>
      <p:sp>
        <p:nvSpPr>
          <p:cNvPr id="356" name="CustomShape 5"/>
          <p:cNvSpPr/>
          <p:nvPr/>
        </p:nvSpPr>
        <p:spPr>
          <a:xfrm>
            <a:off x="840887" y="1381317"/>
            <a:ext cx="8275024" cy="9435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800" b="0" strike="noStrike" spc="-1" dirty="0">
                <a:solidFill>
                  <a:srgbClr val="FF0000"/>
                </a:solidFill>
                <a:latin typeface="Times New Roman"/>
                <a:ea typeface="Lucida Sans Unicode"/>
              </a:rPr>
              <a:t>La hauteur correspond à la variétés des notes que la voix peut produire.</a:t>
            </a:r>
            <a:endParaRPr lang="fr-FR" sz="2800" b="0" strike="noStrike" spc="-1" dirty="0">
              <a:latin typeface="Arial"/>
            </a:endParaRPr>
          </a:p>
        </p:txBody>
      </p:sp>
      <p:pic>
        <p:nvPicPr>
          <p:cNvPr id="9" name="Image 8">
            <a:extLst>
              <a:ext uri="{FF2B5EF4-FFF2-40B4-BE49-F238E27FC236}">
                <a16:creationId xmlns:a16="http://schemas.microsoft.com/office/drawing/2014/main" id="{E5C45499-959D-4941-9CBE-6238EB3F30F8}"/>
              </a:ext>
            </a:extLst>
          </p:cNvPr>
          <p:cNvPicPr>
            <a:picLocks noChangeAspect="1"/>
          </p:cNvPicPr>
          <p:nvPr/>
        </p:nvPicPr>
        <p:blipFill rotWithShape="1">
          <a:blip r:embed="rId3"/>
          <a:srcRect l="12988" t="45641" r="64962" b="33349"/>
          <a:stretch/>
        </p:blipFill>
        <p:spPr>
          <a:xfrm>
            <a:off x="395536" y="163351"/>
            <a:ext cx="913622" cy="489441"/>
          </a:xfrm>
          <a:prstGeom prst="rect">
            <a:avLst/>
          </a:prstGeom>
        </p:spPr>
      </p:pic>
      <p:pic>
        <p:nvPicPr>
          <p:cNvPr id="11" name="Image 10">
            <a:extLst>
              <a:ext uri="{FF2B5EF4-FFF2-40B4-BE49-F238E27FC236}">
                <a16:creationId xmlns:a16="http://schemas.microsoft.com/office/drawing/2014/main" id="{4D560D7D-2F47-B0F9-418B-A9FDD538658C}"/>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La hauteur/l’intonation</a:t>
            </a:r>
            <a:endParaRPr lang="en-GB" sz="2800" b="0" strike="noStrike" spc="-1" dirty="0">
              <a:solidFill>
                <a:srgbClr val="FFFFFF"/>
              </a:solidFill>
              <a:latin typeface="Times New Roman"/>
            </a:endParaRPr>
          </a:p>
        </p:txBody>
      </p:sp>
      <p:pic>
        <p:nvPicPr>
          <p:cNvPr id="359" name="Image 4"/>
          <p:cNvPicPr/>
          <p:nvPr/>
        </p:nvPicPr>
        <p:blipFill>
          <a:blip r:embed="rId3"/>
          <a:stretch/>
        </p:blipFill>
        <p:spPr>
          <a:xfrm>
            <a:off x="3348000" y="4049640"/>
            <a:ext cx="2742840" cy="2018880"/>
          </a:xfrm>
          <a:prstGeom prst="rect">
            <a:avLst/>
          </a:prstGeom>
          <a:ln w="0">
            <a:noFill/>
          </a:ln>
        </p:spPr>
      </p:pic>
      <p:sp>
        <p:nvSpPr>
          <p:cNvPr id="360" name="CustomShape 2"/>
          <p:cNvSpPr/>
          <p:nvPr/>
        </p:nvSpPr>
        <p:spPr>
          <a:xfrm>
            <a:off x="146160" y="1496160"/>
            <a:ext cx="150264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fr-FR" sz="2800" b="1" strike="noStrike" spc="-1">
                <a:solidFill>
                  <a:srgbClr val="4B6493"/>
                </a:solidFill>
                <a:latin typeface="Times New Roman"/>
                <a:ea typeface="Lucida Sans Unicode"/>
              </a:rPr>
              <a:t>Exemple</a:t>
            </a:r>
            <a:endParaRPr lang="fr-FR" sz="2800" b="0" strike="noStrike" spc="-1">
              <a:latin typeface="Arial"/>
            </a:endParaRPr>
          </a:p>
        </p:txBody>
      </p:sp>
      <p:sp>
        <p:nvSpPr>
          <p:cNvPr id="361" name="CustomShape 3"/>
          <p:cNvSpPr/>
          <p:nvPr/>
        </p:nvSpPr>
        <p:spPr>
          <a:xfrm>
            <a:off x="363377" y="2121840"/>
            <a:ext cx="8819280" cy="3798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1900" b="0" strike="noStrike" spc="-1" dirty="0">
                <a:solidFill>
                  <a:srgbClr val="009900"/>
                </a:solidFill>
                <a:latin typeface="Times New Roman"/>
                <a:ea typeface="Lucida Sans Unicode"/>
              </a:rPr>
              <a:t>L’industrie du luxe / ne peut plus faire commerce/ des fourrures animales/ comme avant.</a:t>
            </a:r>
            <a:endParaRPr lang="fr-FR" sz="1900" b="0" strike="noStrike" spc="-1" dirty="0">
              <a:latin typeface="Arial"/>
            </a:endParaRPr>
          </a:p>
        </p:txBody>
      </p:sp>
      <p:pic>
        <p:nvPicPr>
          <p:cNvPr id="362" name="Image 13"/>
          <p:cNvPicPr/>
          <p:nvPr/>
        </p:nvPicPr>
        <p:blipFill>
          <a:blip r:embed="rId4"/>
          <a:stretch/>
        </p:blipFill>
        <p:spPr>
          <a:xfrm>
            <a:off x="544680" y="2610360"/>
            <a:ext cx="8353080" cy="875880"/>
          </a:xfrm>
          <a:prstGeom prst="rect">
            <a:avLst/>
          </a:prstGeom>
          <a:ln w="0">
            <a:noFill/>
          </a:ln>
        </p:spPr>
      </p:pic>
      <p:pic>
        <p:nvPicPr>
          <p:cNvPr id="9" name="Image 8">
            <a:extLst>
              <a:ext uri="{FF2B5EF4-FFF2-40B4-BE49-F238E27FC236}">
                <a16:creationId xmlns:a16="http://schemas.microsoft.com/office/drawing/2014/main" id="{76535E62-597E-485B-9CD3-D3B0B96C4A89}"/>
              </a:ext>
            </a:extLst>
          </p:cNvPr>
          <p:cNvPicPr>
            <a:picLocks noChangeAspect="1"/>
          </p:cNvPicPr>
          <p:nvPr/>
        </p:nvPicPr>
        <p:blipFill rotWithShape="1">
          <a:blip r:embed="rId5"/>
          <a:srcRect l="12988" t="45641" r="64962" b="33349"/>
          <a:stretch/>
        </p:blipFill>
        <p:spPr>
          <a:xfrm>
            <a:off x="440669" y="102427"/>
            <a:ext cx="913622" cy="489441"/>
          </a:xfrm>
          <a:prstGeom prst="rect">
            <a:avLst/>
          </a:prstGeom>
        </p:spPr>
      </p:pic>
      <p:pic>
        <p:nvPicPr>
          <p:cNvPr id="11" name="Image 10">
            <a:extLst>
              <a:ext uri="{FF2B5EF4-FFF2-40B4-BE49-F238E27FC236}">
                <a16:creationId xmlns:a16="http://schemas.microsoft.com/office/drawing/2014/main" id="{895A29FE-EBFD-72AE-2426-530FC6BF4D83}"/>
              </a:ext>
            </a:extLst>
          </p:cNvPr>
          <p:cNvPicPr>
            <a:picLocks noChangeAspect="1"/>
          </p:cNvPicPr>
          <p:nvPr/>
        </p:nvPicPr>
        <p:blipFill>
          <a:blip r:embed="rId6"/>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anim calcmode="lin" valueType="num">
                                      <p:cBhvr additive="repl">
                                        <p:cTn id="7" dur="500" fill="hold"/>
                                        <p:tgtEl>
                                          <p:spTgt spid="36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2"/>
                                        </p:tgtEl>
                                        <p:attrNameLst>
                                          <p:attrName>style.visibility</p:attrName>
                                        </p:attrNameLst>
                                      </p:cBhvr>
                                      <p:to>
                                        <p:strVal val="visible"/>
                                      </p:to>
                                    </p:set>
                                    <p:anim calcmode="lin" valueType="num">
                                      <p:cBhvr additive="repl">
                                        <p:cTn id="13" dur="500" fill="hold"/>
                                        <p:tgtEl>
                                          <p:spTgt spid="362"/>
                                        </p:tgtEl>
                                        <p:attrNameLst>
                                          <p:attrName>ppt_x</p:attrName>
                                        </p:attrNameLst>
                                      </p:cBhvr>
                                      <p:tavLst>
                                        <p:tav tm="0">
                                          <p:val>
                                            <p:strVal val="#ppt_x"/>
                                          </p:val>
                                        </p:tav>
                                        <p:tav tm="100000">
                                          <p:val>
                                            <p:strVal val="#ppt_x"/>
                                          </p:val>
                                        </p:tav>
                                      </p:tavLst>
                                    </p:anim>
                                    <p:anim calcmode="lin" valueType="num">
                                      <p:cBhvr additive="repl">
                                        <p:cTn id="14" dur="500" fill="hold"/>
                                        <p:tgtEl>
                                          <p:spTgt spid="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Le rythme</a:t>
            </a:r>
            <a:endParaRPr lang="en-GB" sz="2800" b="0" strike="noStrike" spc="-1">
              <a:solidFill>
                <a:srgbClr val="FFFFFF"/>
              </a:solidFill>
              <a:latin typeface="Times New Roman"/>
            </a:endParaRPr>
          </a:p>
        </p:txBody>
      </p:sp>
      <p:sp>
        <p:nvSpPr>
          <p:cNvPr id="366" name="CustomShape 2"/>
          <p:cNvSpPr/>
          <p:nvPr/>
        </p:nvSpPr>
        <p:spPr>
          <a:xfrm>
            <a:off x="4832280" y="1989000"/>
            <a:ext cx="4026240" cy="25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3200" b="1" strike="noStrike" spc="-1">
                <a:solidFill>
                  <a:srgbClr val="ED6964"/>
                </a:solidFill>
                <a:latin typeface="Times New Roman"/>
                <a:ea typeface="Lucida Sans Unicode"/>
              </a:rPr>
              <a:t>La voix permet de générer de la variété.</a:t>
            </a:r>
            <a:endParaRPr lang="fr-FR" sz="3200" b="0" strike="noStrike" spc="-1">
              <a:latin typeface="Arial"/>
            </a:endParaRPr>
          </a:p>
          <a:p>
            <a:pPr algn="just">
              <a:lnSpc>
                <a:spcPct val="100000"/>
              </a:lnSpc>
            </a:pPr>
            <a:endParaRPr lang="fr-FR" sz="3200" b="0" strike="noStrike" spc="-1">
              <a:latin typeface="Arial"/>
            </a:endParaRPr>
          </a:p>
          <a:p>
            <a:pPr algn="just">
              <a:lnSpc>
                <a:spcPct val="100000"/>
              </a:lnSpc>
            </a:pPr>
            <a:r>
              <a:rPr lang="fr-FR" sz="3200" b="1" strike="noStrike" spc="-1">
                <a:solidFill>
                  <a:srgbClr val="ED6964"/>
                </a:solidFill>
                <a:latin typeface="Wingdings"/>
                <a:ea typeface="Lucida Sans Unicode"/>
              </a:rPr>
              <a:t></a:t>
            </a:r>
            <a:r>
              <a:rPr lang="fr-FR" sz="3200" b="1" strike="noStrike" spc="-1">
                <a:solidFill>
                  <a:srgbClr val="ED6964"/>
                </a:solidFill>
                <a:latin typeface="Times New Roman"/>
                <a:ea typeface="Lucida Sans Unicode"/>
              </a:rPr>
              <a:t> Capter l'attention du jury</a:t>
            </a:r>
            <a:endParaRPr lang="fr-FR" sz="3200" b="0" strike="noStrike" spc="-1">
              <a:latin typeface="Arial"/>
            </a:endParaRPr>
          </a:p>
        </p:txBody>
      </p:sp>
      <p:pic>
        <p:nvPicPr>
          <p:cNvPr id="367" name="Image 7"/>
          <p:cNvPicPr/>
          <p:nvPr/>
        </p:nvPicPr>
        <p:blipFill>
          <a:blip r:embed="rId3"/>
          <a:stretch/>
        </p:blipFill>
        <p:spPr>
          <a:xfrm>
            <a:off x="246240" y="1637280"/>
            <a:ext cx="4581000" cy="3514320"/>
          </a:xfrm>
          <a:prstGeom prst="rect">
            <a:avLst/>
          </a:prstGeom>
          <a:ln w="0">
            <a:noFill/>
          </a:ln>
        </p:spPr>
      </p:pic>
      <p:pic>
        <p:nvPicPr>
          <p:cNvPr id="6" name="Image 5">
            <a:extLst>
              <a:ext uri="{FF2B5EF4-FFF2-40B4-BE49-F238E27FC236}">
                <a16:creationId xmlns:a16="http://schemas.microsoft.com/office/drawing/2014/main" id="{769EA7D8-A994-419F-AA95-BEB19FD1FA8D}"/>
              </a:ext>
            </a:extLst>
          </p:cNvPr>
          <p:cNvPicPr>
            <a:picLocks noChangeAspect="1"/>
          </p:cNvPicPr>
          <p:nvPr/>
        </p:nvPicPr>
        <p:blipFill rotWithShape="1">
          <a:blip r:embed="rId4"/>
          <a:srcRect l="12988" t="45641" r="64962" b="33349"/>
          <a:stretch/>
        </p:blipFill>
        <p:spPr>
          <a:xfrm>
            <a:off x="395536" y="142639"/>
            <a:ext cx="913622" cy="489441"/>
          </a:xfrm>
          <a:prstGeom prst="rect">
            <a:avLst/>
          </a:prstGeom>
        </p:spPr>
      </p:pic>
      <p:pic>
        <p:nvPicPr>
          <p:cNvPr id="8" name="Image 7">
            <a:extLst>
              <a:ext uri="{FF2B5EF4-FFF2-40B4-BE49-F238E27FC236}">
                <a16:creationId xmlns:a16="http://schemas.microsoft.com/office/drawing/2014/main" id="{DD8D1891-5E40-5FE8-DBFE-A4445C05FFC2}"/>
              </a:ext>
            </a:extLst>
          </p:cNvPr>
          <p:cNvPicPr>
            <a:picLocks noChangeAspect="1"/>
          </p:cNvPicPr>
          <p:nvPr/>
        </p:nvPicPr>
        <p:blipFill>
          <a:blip r:embed="rId5"/>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6">
                                            <p:txEl>
                                              <p:pRg st="0" end="0"/>
                                            </p:txEl>
                                          </p:spTgt>
                                        </p:tgtEl>
                                        <p:attrNameLst>
                                          <p:attrName>style.visibility</p:attrName>
                                        </p:attrNameLst>
                                      </p:cBhvr>
                                      <p:to>
                                        <p:strVal val="visible"/>
                                      </p:to>
                                    </p:set>
                                    <p:anim calcmode="lin" valueType="num">
                                      <p:cBhvr additive="repl">
                                        <p:cTn id="7" dur="500" fill="hold"/>
                                        <p:tgtEl>
                                          <p:spTgt spid="366">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6">
                                            <p:txEl>
                                              <p:pRg st="2" end="2"/>
                                            </p:txEl>
                                          </p:spTgt>
                                        </p:tgtEl>
                                        <p:attrNameLst>
                                          <p:attrName>style.visibility</p:attrName>
                                        </p:attrNameLst>
                                      </p:cBhvr>
                                      <p:to>
                                        <p:strVal val="visible"/>
                                      </p:to>
                                    </p:set>
                                    <p:anim calcmode="lin" valueType="num">
                                      <p:cBhvr additive="repl">
                                        <p:cTn id="13" dur="500" fill="hold"/>
                                        <p:tgtEl>
                                          <p:spTgt spid="366">
                                            <p:txEl>
                                              <p:pRg st="2" end="2"/>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36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Le rythme</a:t>
            </a:r>
            <a:endParaRPr lang="en-GB" sz="2800" b="0" strike="noStrike" spc="-1" dirty="0">
              <a:solidFill>
                <a:srgbClr val="FFFFFF"/>
              </a:solidFill>
              <a:latin typeface="Times New Roman"/>
            </a:endParaRPr>
          </a:p>
        </p:txBody>
      </p:sp>
      <p:sp>
        <p:nvSpPr>
          <p:cNvPr id="370" name="CustomShape 2"/>
          <p:cNvSpPr/>
          <p:nvPr/>
        </p:nvSpPr>
        <p:spPr>
          <a:xfrm>
            <a:off x="683568" y="1386234"/>
            <a:ext cx="882000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576291"/>
                </a:solidFill>
                <a:latin typeface="Tahoma"/>
                <a:ea typeface="Lucida Sans Unicode"/>
              </a:rPr>
              <a:t>Donner du sens aux mots en jouant de la voix</a:t>
            </a:r>
            <a:endParaRPr lang="fr-FR" sz="2800" b="0" strike="noStrike" spc="-1" dirty="0">
              <a:latin typeface="Arial"/>
            </a:endParaRPr>
          </a:p>
        </p:txBody>
      </p:sp>
      <p:sp>
        <p:nvSpPr>
          <p:cNvPr id="371" name="CustomShape 3"/>
          <p:cNvSpPr/>
          <p:nvPr/>
        </p:nvSpPr>
        <p:spPr>
          <a:xfrm>
            <a:off x="1550903" y="2060848"/>
            <a:ext cx="7367298"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800" b="0" strike="noStrike" spc="-1" dirty="0">
                <a:solidFill>
                  <a:srgbClr val="000000"/>
                </a:solidFill>
                <a:latin typeface="Times New Roman"/>
                <a:ea typeface="Lucida Sans Unicode"/>
              </a:rPr>
              <a:t>Il faut que les mots vivent, du triple sens qu’on leur donne:</a:t>
            </a:r>
            <a:endParaRPr lang="fr-FR" sz="2800" b="0" strike="noStrike" spc="-1" dirty="0">
              <a:latin typeface="Arial"/>
            </a:endParaRPr>
          </a:p>
          <a:p>
            <a:pPr algn="just">
              <a:lnSpc>
                <a:spcPct val="100000"/>
              </a:lnSpc>
            </a:pPr>
            <a:endParaRPr lang="fr-FR" sz="2800" b="0" strike="noStrike" spc="-1" dirty="0">
              <a:latin typeface="Arial"/>
            </a:endParaRPr>
          </a:p>
          <a:p>
            <a:pPr marL="285840" indent="-285480" algn="just">
              <a:lnSpc>
                <a:spcPct val="100000"/>
              </a:lnSpc>
              <a:buClr>
                <a:srgbClr val="0000CC"/>
              </a:buClr>
              <a:buFont typeface="Wingdings" charset="2"/>
              <a:buChar char=""/>
            </a:pPr>
            <a:r>
              <a:rPr lang="fr-FR" sz="2800" b="1" strike="noStrike" spc="-1" dirty="0">
                <a:solidFill>
                  <a:srgbClr val="0000CC"/>
                </a:solidFill>
                <a:latin typeface="Times New Roman"/>
                <a:ea typeface="Lucida Sans Unicode"/>
              </a:rPr>
              <a:t> Une signification : </a:t>
            </a:r>
            <a:r>
              <a:rPr lang="fr-FR" sz="2800" b="0" strike="noStrike" spc="-1" dirty="0">
                <a:solidFill>
                  <a:srgbClr val="000000"/>
                </a:solidFill>
                <a:latin typeface="Times New Roman"/>
                <a:ea typeface="Lucida Sans Unicode"/>
              </a:rPr>
              <a:t>les mots décrivent une réalité</a:t>
            </a:r>
            <a:endParaRPr lang="fr-FR" sz="2800" b="0" strike="noStrike" spc="-1" dirty="0">
              <a:latin typeface="Arial"/>
            </a:endParaRPr>
          </a:p>
          <a:p>
            <a:pPr marL="285840" indent="-285480" algn="just">
              <a:lnSpc>
                <a:spcPct val="100000"/>
              </a:lnSpc>
              <a:buClr>
                <a:srgbClr val="0000CC"/>
              </a:buClr>
              <a:buFont typeface="Wingdings" charset="2"/>
              <a:buChar char=""/>
            </a:pPr>
            <a:r>
              <a:rPr lang="fr-FR" sz="2800" b="1" strike="noStrike" spc="-1" dirty="0">
                <a:solidFill>
                  <a:srgbClr val="0000CC"/>
                </a:solidFill>
                <a:latin typeface="Times New Roman"/>
                <a:ea typeface="Lucida Sans Unicode"/>
              </a:rPr>
              <a:t> Une direction : </a:t>
            </a:r>
            <a:r>
              <a:rPr lang="fr-FR" sz="2800" b="0" strike="noStrike" spc="-1" dirty="0">
                <a:solidFill>
                  <a:srgbClr val="000000"/>
                </a:solidFill>
                <a:latin typeface="Times New Roman"/>
                <a:ea typeface="Lucida Sans Unicode"/>
              </a:rPr>
              <a:t>On adresse et dirige la parole vers son auditoire</a:t>
            </a:r>
            <a:endParaRPr lang="fr-FR" sz="2800" b="0" strike="noStrike" spc="-1" dirty="0">
              <a:latin typeface="Arial"/>
            </a:endParaRPr>
          </a:p>
          <a:p>
            <a:pPr marL="285840" indent="-285480" algn="just">
              <a:lnSpc>
                <a:spcPct val="100000"/>
              </a:lnSpc>
              <a:buClr>
                <a:srgbClr val="0000CC"/>
              </a:buClr>
              <a:buFont typeface="Wingdings" charset="2"/>
              <a:buChar char=""/>
            </a:pPr>
            <a:r>
              <a:rPr lang="fr-FR" sz="2800" b="1" strike="noStrike" spc="-1" dirty="0">
                <a:solidFill>
                  <a:srgbClr val="0000CC"/>
                </a:solidFill>
                <a:latin typeface="Times New Roman"/>
                <a:ea typeface="Lucida Sans Unicode"/>
              </a:rPr>
              <a:t> Une intention</a:t>
            </a:r>
            <a:r>
              <a:rPr lang="fr-FR" sz="2800" b="0" strike="noStrike" spc="-1" dirty="0">
                <a:solidFill>
                  <a:srgbClr val="0000CC"/>
                </a:solidFill>
                <a:latin typeface="Times New Roman"/>
                <a:ea typeface="Lucida Sans Unicode"/>
              </a:rPr>
              <a:t>: </a:t>
            </a:r>
            <a:r>
              <a:rPr lang="fr-FR" sz="2800" b="0" strike="noStrike" spc="-1" dirty="0">
                <a:solidFill>
                  <a:srgbClr val="000000"/>
                </a:solidFill>
                <a:latin typeface="Times New Roman"/>
                <a:ea typeface="Lucida Sans Unicode"/>
              </a:rPr>
              <a:t>les mots peuvent aussi toucher l’auditoire émotionnellement.</a:t>
            </a:r>
            <a:endParaRPr lang="fr-FR" sz="2800" b="0" strike="noStrike" spc="-1" dirty="0">
              <a:latin typeface="Arial"/>
            </a:endParaRPr>
          </a:p>
        </p:txBody>
      </p:sp>
      <p:pic>
        <p:nvPicPr>
          <p:cNvPr id="6" name="Image 5">
            <a:extLst>
              <a:ext uri="{FF2B5EF4-FFF2-40B4-BE49-F238E27FC236}">
                <a16:creationId xmlns:a16="http://schemas.microsoft.com/office/drawing/2014/main" id="{4164B0DA-B2FC-4C82-B0EA-DD783828205D}"/>
              </a:ext>
            </a:extLst>
          </p:cNvPr>
          <p:cNvPicPr>
            <a:picLocks noChangeAspect="1"/>
          </p:cNvPicPr>
          <p:nvPr/>
        </p:nvPicPr>
        <p:blipFill rotWithShape="1">
          <a:blip r:embed="rId3"/>
          <a:srcRect l="12988" t="45641" r="64962" b="33349"/>
          <a:stretch/>
        </p:blipFill>
        <p:spPr>
          <a:xfrm>
            <a:off x="395536" y="142639"/>
            <a:ext cx="913622" cy="489441"/>
          </a:xfrm>
          <a:prstGeom prst="rect">
            <a:avLst/>
          </a:prstGeom>
        </p:spPr>
      </p:pic>
      <p:pic>
        <p:nvPicPr>
          <p:cNvPr id="8" name="Image 7">
            <a:extLst>
              <a:ext uri="{FF2B5EF4-FFF2-40B4-BE49-F238E27FC236}">
                <a16:creationId xmlns:a16="http://schemas.microsoft.com/office/drawing/2014/main" id="{62F4D398-97AA-FD11-7A83-E0434785226F}"/>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1">
                                            <p:txEl>
                                              <p:pRg st="2" end="2"/>
                                            </p:txEl>
                                          </p:spTgt>
                                        </p:tgtEl>
                                        <p:attrNameLst>
                                          <p:attrName>style.visibility</p:attrName>
                                        </p:attrNameLst>
                                      </p:cBhvr>
                                      <p:to>
                                        <p:strVal val="visible"/>
                                      </p:to>
                                    </p:set>
                                    <p:anim calcmode="lin" valueType="num">
                                      <p:cBhvr additive="repl">
                                        <p:cTn id="7" dur="500" fill="hold"/>
                                        <p:tgtEl>
                                          <p:spTgt spid="371">
                                            <p:txEl>
                                              <p:pRg st="2" end="2"/>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1">
                                            <p:txEl>
                                              <p:pRg st="3" end="3"/>
                                            </p:txEl>
                                          </p:spTgt>
                                        </p:tgtEl>
                                        <p:attrNameLst>
                                          <p:attrName>style.visibility</p:attrName>
                                        </p:attrNameLst>
                                      </p:cBhvr>
                                      <p:to>
                                        <p:strVal val="visible"/>
                                      </p:to>
                                    </p:set>
                                    <p:anim calcmode="lin" valueType="num">
                                      <p:cBhvr additive="repl">
                                        <p:cTn id="13" dur="500" fill="hold"/>
                                        <p:tgtEl>
                                          <p:spTgt spid="371">
                                            <p:txEl>
                                              <p:pRg st="3" end="3"/>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1">
                                            <p:txEl>
                                              <p:pRg st="4" end="4"/>
                                            </p:txEl>
                                          </p:spTgt>
                                        </p:tgtEl>
                                        <p:attrNameLst>
                                          <p:attrName>style.visibility</p:attrName>
                                        </p:attrNameLst>
                                      </p:cBhvr>
                                      <p:to>
                                        <p:strVal val="visible"/>
                                      </p:to>
                                    </p:set>
                                    <p:anim calcmode="lin" valueType="num">
                                      <p:cBhvr additive="repl">
                                        <p:cTn id="19" dur="500" fill="hold"/>
                                        <p:tgtEl>
                                          <p:spTgt spid="371">
                                            <p:txEl>
                                              <p:pRg st="4" end="4"/>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3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dirty="0">
                <a:solidFill>
                  <a:srgbClr val="003399"/>
                </a:solidFill>
                <a:latin typeface="Arial"/>
                <a:ea typeface="Lucida Sans Unicode"/>
              </a:rPr>
              <a:t>Je m’entraine</a:t>
            </a:r>
            <a:endParaRPr lang="en-GB" sz="2800" b="0" strike="noStrike" spc="-1" dirty="0">
              <a:solidFill>
                <a:srgbClr val="FFFFFF"/>
              </a:solidFill>
              <a:latin typeface="Times New Roman"/>
            </a:endParaRPr>
          </a:p>
        </p:txBody>
      </p:sp>
      <p:sp>
        <p:nvSpPr>
          <p:cNvPr id="375" name="CustomShape 3"/>
          <p:cNvSpPr/>
          <p:nvPr/>
        </p:nvSpPr>
        <p:spPr>
          <a:xfrm>
            <a:off x="1763688" y="1965913"/>
            <a:ext cx="6912768" cy="41535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b="0" strike="noStrike" spc="-1" dirty="0">
                <a:latin typeface="Calibri" panose="020F0502020204030204" pitchFamily="34" charset="0"/>
                <a:ea typeface="Lucida Sans Unicode"/>
                <a:cs typeface="Calibri" panose="020F0502020204030204" pitchFamily="34" charset="0"/>
              </a:rPr>
              <a:t>Choisir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une phrase de mon exposé pour le Grand Oral.</a:t>
            </a:r>
            <a:endParaRPr lang="fr-FR" sz="2400" b="0" strike="noStrike" spc="-1" dirty="0">
              <a:latin typeface="Calibri" panose="020F0502020204030204" pitchFamily="34" charset="0"/>
              <a:cs typeface="Calibri" panose="020F0502020204030204" pitchFamily="34" charset="0"/>
            </a:endParaRPr>
          </a:p>
          <a:p>
            <a:pPr>
              <a:lnSpc>
                <a:spcPct val="100000"/>
              </a:lnSpc>
            </a:pPr>
            <a:r>
              <a:rPr lang="fr-FR" sz="2400" b="1" spc="-1" dirty="0">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1" strike="noStrike" spc="-1" dirty="0">
                <a:solidFill>
                  <a:srgbClr val="FF00FF"/>
                </a:solidFill>
                <a:latin typeface="Calibri" panose="020F0502020204030204" pitchFamily="34" charset="0"/>
                <a:ea typeface="Lucida Sans Unicode"/>
                <a:cs typeface="Calibri" panose="020F0502020204030204" pitchFamily="34" charset="0"/>
              </a:rPr>
              <a:t>S’entraîner</a:t>
            </a:r>
            <a:r>
              <a:rPr lang="fr-FR" sz="2400" b="1" strike="noStrike" spc="-1" dirty="0">
                <a:solidFill>
                  <a:srgbClr val="009900"/>
                </a:solidFill>
                <a:latin typeface="Calibri" panose="020F0502020204030204" pitchFamily="34" charset="0"/>
                <a:ea typeface="Lucida Sans Unicode"/>
                <a:cs typeface="Calibri" panose="020F0502020204030204" pitchFamily="34" charset="0"/>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à la dire d'une façon:</a:t>
            </a:r>
            <a:endParaRPr lang="fr-FR" sz="2400" b="0" strike="noStrike" spc="-1" dirty="0">
              <a:latin typeface="Calibri" panose="020F0502020204030204" pitchFamily="34" charset="0"/>
              <a:cs typeface="Calibri" panose="020F0502020204030204" pitchFamily="34" charset="0"/>
            </a:endParaRPr>
          </a:p>
          <a:p>
            <a:pPr marL="984240" indent="-263160">
              <a:lnSpc>
                <a:spcPct val="100000"/>
              </a:lnSpc>
              <a:buClr>
                <a:srgbClr val="000000"/>
              </a:buClr>
              <a:buFont typeface="Symbol"/>
              <a:buChar char="·"/>
            </a:pPr>
            <a:r>
              <a:rPr lang="fr-FR" sz="2400" b="0" strike="noStrike" spc="-1" dirty="0">
                <a:solidFill>
                  <a:srgbClr val="000000"/>
                </a:solidFill>
                <a:latin typeface="Calibri" panose="020F0502020204030204" pitchFamily="34" charset="0"/>
                <a:ea typeface="Lucida Sans Unicode"/>
                <a:cs typeface="Calibri" panose="020F0502020204030204" pitchFamily="34" charset="0"/>
              </a:rPr>
              <a:t>enthousiaste;</a:t>
            </a:r>
            <a:endParaRPr lang="fr-FR" sz="2400" b="0" strike="noStrike" spc="-1" dirty="0">
              <a:latin typeface="Calibri" panose="020F0502020204030204" pitchFamily="34" charset="0"/>
              <a:cs typeface="Calibri" panose="020F0502020204030204" pitchFamily="34" charset="0"/>
            </a:endParaRPr>
          </a:p>
          <a:p>
            <a:pPr marL="984240" indent="-263160">
              <a:lnSpc>
                <a:spcPct val="100000"/>
              </a:lnSpc>
              <a:buClr>
                <a:srgbClr val="000000"/>
              </a:buClr>
              <a:buFont typeface="Symbol"/>
              <a:buChar char="·"/>
            </a:pPr>
            <a:r>
              <a:rPr lang="fr-FR" sz="2400" b="0" strike="noStrike" spc="-1" dirty="0">
                <a:solidFill>
                  <a:srgbClr val="000000"/>
                </a:solidFill>
                <a:latin typeface="Calibri" panose="020F0502020204030204" pitchFamily="34" charset="0"/>
                <a:ea typeface="Lucida Sans Unicode"/>
                <a:cs typeface="Calibri" panose="020F0502020204030204" pitchFamily="34" charset="0"/>
              </a:rPr>
              <a:t>énervée;</a:t>
            </a:r>
            <a:endParaRPr lang="fr-FR" sz="2400" b="0" strike="noStrike" spc="-1" dirty="0">
              <a:latin typeface="Calibri" panose="020F0502020204030204" pitchFamily="34" charset="0"/>
              <a:cs typeface="Calibri" panose="020F0502020204030204" pitchFamily="34" charset="0"/>
            </a:endParaRPr>
          </a:p>
          <a:p>
            <a:pPr marL="984240" indent="-263160">
              <a:lnSpc>
                <a:spcPct val="100000"/>
              </a:lnSpc>
              <a:buClr>
                <a:srgbClr val="000000"/>
              </a:buClr>
              <a:buFont typeface="Symbol"/>
              <a:buChar char="·"/>
            </a:pPr>
            <a:r>
              <a:rPr lang="fr-FR" sz="2400" b="0" strike="noStrike" spc="-1" dirty="0">
                <a:solidFill>
                  <a:srgbClr val="000000"/>
                </a:solidFill>
                <a:latin typeface="Calibri" panose="020F0502020204030204" pitchFamily="34" charset="0"/>
                <a:ea typeface="Lucida Sans Unicode"/>
                <a:cs typeface="Calibri" panose="020F0502020204030204" pitchFamily="34" charset="0"/>
              </a:rPr>
              <a:t>triste;</a:t>
            </a:r>
            <a:endParaRPr lang="fr-FR" sz="2400" b="0" strike="noStrike" spc="-1" dirty="0">
              <a:latin typeface="Calibri" panose="020F0502020204030204" pitchFamily="34" charset="0"/>
              <a:cs typeface="Calibri" panose="020F0502020204030204" pitchFamily="34" charset="0"/>
            </a:endParaRPr>
          </a:p>
          <a:p>
            <a:pPr marL="984240" indent="-263160">
              <a:lnSpc>
                <a:spcPct val="100000"/>
              </a:lnSpc>
              <a:buClr>
                <a:srgbClr val="000000"/>
              </a:buClr>
              <a:buFont typeface="Symbol"/>
              <a:buChar char="·"/>
            </a:pPr>
            <a:r>
              <a:rPr lang="fr-FR" sz="2400" b="0" strike="noStrike" spc="-1" dirty="0">
                <a:solidFill>
                  <a:srgbClr val="000000"/>
                </a:solidFill>
                <a:latin typeface="Calibri" panose="020F0502020204030204" pitchFamily="34" charset="0"/>
                <a:ea typeface="Lucida Sans Unicode"/>
                <a:cs typeface="Calibri" panose="020F0502020204030204" pitchFamily="34" charset="0"/>
              </a:rPr>
              <a:t>apeurée;</a:t>
            </a:r>
            <a:endParaRPr lang="fr-FR" sz="2400" b="0" strike="noStrike" spc="-1" dirty="0">
              <a:latin typeface="Calibri" panose="020F0502020204030204" pitchFamily="34" charset="0"/>
              <a:cs typeface="Calibri" panose="020F0502020204030204" pitchFamily="34" charset="0"/>
            </a:endParaRPr>
          </a:p>
          <a:p>
            <a:pPr marL="984240" indent="-263160">
              <a:lnSpc>
                <a:spcPct val="100000"/>
              </a:lnSpc>
              <a:buClr>
                <a:srgbClr val="000000"/>
              </a:buClr>
              <a:buFont typeface="Symbol"/>
              <a:buChar char="·"/>
            </a:pPr>
            <a:r>
              <a:rPr lang="fr-FR" sz="2400" b="0" strike="noStrike" spc="-1" dirty="0">
                <a:solidFill>
                  <a:srgbClr val="000000"/>
                </a:solidFill>
                <a:latin typeface="Calibri" panose="020F0502020204030204" pitchFamily="34" charset="0"/>
                <a:ea typeface="Lucida Sans Unicode"/>
                <a:cs typeface="Calibri" panose="020F0502020204030204" pitchFamily="34" charset="0"/>
              </a:rPr>
              <a:t>sérieuse et calme.</a:t>
            </a:r>
          </a:p>
          <a:p>
            <a:pPr marL="984240" indent="-263160">
              <a:lnSpc>
                <a:spcPct val="100000"/>
              </a:lnSpc>
              <a:buClr>
                <a:srgbClr val="000000"/>
              </a:buClr>
              <a:buFont typeface="Symbol"/>
              <a:buChar char="·"/>
            </a:pPr>
            <a:endParaRPr lang="fr-FR" sz="2400" b="0" strike="noStrike" spc="-1" dirty="0">
              <a:latin typeface="Calibri" panose="020F0502020204030204" pitchFamily="34" charset="0"/>
              <a:cs typeface="Calibri" panose="020F0502020204030204" pitchFamily="34" charset="0"/>
            </a:endParaRPr>
          </a:p>
          <a:p>
            <a:pPr algn="just">
              <a:lnSpc>
                <a:spcPct val="100000"/>
              </a:lnSpc>
            </a:pPr>
            <a:r>
              <a:rPr lang="fr-FR" sz="2400" b="1" spc="-1" dirty="0">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1" spc="-1" dirty="0">
                <a:solidFill>
                  <a:srgbClr val="FF00FF"/>
                </a:solidFill>
                <a:latin typeface="Calibri" panose="020F0502020204030204" pitchFamily="34" charset="0"/>
                <a:ea typeface="Lucida Sans Unicode"/>
                <a:cs typeface="Calibri" panose="020F0502020204030204" pitchFamily="34" charset="0"/>
              </a:rPr>
              <a:t>S’enregistrer.</a:t>
            </a:r>
            <a:r>
              <a:rPr lang="fr-FR" sz="2400" b="0" strike="noStrike" spc="-1" dirty="0">
                <a:solidFill>
                  <a:srgbClr val="009900"/>
                </a:solidFill>
                <a:latin typeface="Calibri" panose="020F0502020204030204" pitchFamily="34" charset="0"/>
                <a:ea typeface="Lucida Sans Unicode"/>
                <a:cs typeface="Calibri" panose="020F0502020204030204" pitchFamily="34" charset="0"/>
              </a:rPr>
              <a:t> </a:t>
            </a:r>
            <a:r>
              <a:rPr lang="fr-FR" sz="2400" b="0" strike="noStrike" spc="-1" dirty="0">
                <a:solidFill>
                  <a:srgbClr val="000000"/>
                </a:solidFill>
                <a:latin typeface="Calibri" panose="020F0502020204030204" pitchFamily="34" charset="0"/>
                <a:ea typeface="Lucida Sans Unicode"/>
                <a:cs typeface="Calibri" panose="020F0502020204030204" pitchFamily="34" charset="0"/>
              </a:rPr>
              <a:t>Quelle différence y a-t-il entre ces cinq émotions, vocalement? En termes d'intensité, de rythme, de hauteur?</a:t>
            </a:r>
            <a:endParaRPr lang="fr-FR" sz="2400" b="0" strike="noStrike" spc="-1" dirty="0">
              <a:latin typeface="Calibri" panose="020F0502020204030204" pitchFamily="34" charset="0"/>
              <a:cs typeface="Calibri" panose="020F0502020204030204" pitchFamily="34" charset="0"/>
            </a:endParaRPr>
          </a:p>
        </p:txBody>
      </p:sp>
      <p:sp>
        <p:nvSpPr>
          <p:cNvPr id="7" name="CustomShape 2">
            <a:extLst>
              <a:ext uri="{FF2B5EF4-FFF2-40B4-BE49-F238E27FC236}">
                <a16:creationId xmlns:a16="http://schemas.microsoft.com/office/drawing/2014/main" id="{B357447D-8978-43F8-B8CC-DCE0F955896B}"/>
              </a:ext>
            </a:extLst>
          </p:cNvPr>
          <p:cNvSpPr/>
          <p:nvPr/>
        </p:nvSpPr>
        <p:spPr>
          <a:xfrm>
            <a:off x="1330692" y="1105683"/>
            <a:ext cx="8568720" cy="521766"/>
          </a:xfrm>
          <a:prstGeom prst="rect">
            <a:avLst/>
          </a:prstGeom>
          <a:noFill/>
          <a:ln>
            <a:noFill/>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fr-FR" sz="2800" b="1" spc="-1" dirty="0">
                <a:solidFill>
                  <a:srgbClr val="FF00FF"/>
                </a:solidFill>
                <a:latin typeface="Cambria" panose="02040503050406030204" pitchFamily="18" charset="0"/>
                <a:ea typeface="Cambria" panose="02040503050406030204" pitchFamily="18" charset="0"/>
              </a:rPr>
              <a:t>1.</a:t>
            </a:r>
            <a:r>
              <a:rPr lang="fr-FR" sz="2800" b="1" strike="noStrike" spc="-1" dirty="0">
                <a:solidFill>
                  <a:srgbClr val="FF00FF"/>
                </a:solidFill>
                <a:latin typeface="Cambria" panose="02040503050406030204" pitchFamily="18" charset="0"/>
                <a:ea typeface="Cambria" panose="02040503050406030204" pitchFamily="18" charset="0"/>
              </a:rPr>
              <a:t> Exprimer des émotions grâce à sa voix</a:t>
            </a:r>
            <a:endParaRPr lang="fr-FR" sz="2800" b="0" strike="noStrike" spc="-1" dirty="0">
              <a:solidFill>
                <a:srgbClr val="FF00FF"/>
              </a:solidFill>
              <a:latin typeface="Cambria" panose="02040503050406030204" pitchFamily="18" charset="0"/>
              <a:ea typeface="Cambria" panose="02040503050406030204" pitchFamily="18" charset="0"/>
            </a:endParaRPr>
          </a:p>
        </p:txBody>
      </p:sp>
      <p:pic>
        <p:nvPicPr>
          <p:cNvPr id="6" name="Image 5">
            <a:extLst>
              <a:ext uri="{FF2B5EF4-FFF2-40B4-BE49-F238E27FC236}">
                <a16:creationId xmlns:a16="http://schemas.microsoft.com/office/drawing/2014/main" id="{5865B48F-1C6A-40B6-96E7-CB6761A71272}"/>
              </a:ext>
            </a:extLst>
          </p:cNvPr>
          <p:cNvPicPr>
            <a:picLocks noChangeAspect="1"/>
          </p:cNvPicPr>
          <p:nvPr/>
        </p:nvPicPr>
        <p:blipFill rotWithShape="1">
          <a:blip r:embed="rId2"/>
          <a:srcRect l="12988" t="45641" r="64962" b="33349"/>
          <a:stretch/>
        </p:blipFill>
        <p:spPr>
          <a:xfrm>
            <a:off x="452760" y="142639"/>
            <a:ext cx="913622" cy="489441"/>
          </a:xfrm>
          <a:prstGeom prst="rect">
            <a:avLst/>
          </a:prstGeom>
        </p:spPr>
      </p:pic>
      <p:pic>
        <p:nvPicPr>
          <p:cNvPr id="9" name="Image 8">
            <a:extLst>
              <a:ext uri="{FF2B5EF4-FFF2-40B4-BE49-F238E27FC236}">
                <a16:creationId xmlns:a16="http://schemas.microsoft.com/office/drawing/2014/main" id="{3110924C-6417-F969-3639-C8199BB307CA}"/>
              </a:ext>
            </a:extLst>
          </p:cNvPr>
          <p:cNvPicPr>
            <a:picLocks noChangeAspect="1"/>
          </p:cNvPicPr>
          <p:nvPr/>
        </p:nvPicPr>
        <p:blipFill>
          <a:blip r:embed="rId3"/>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
                                            <p:txEl>
                                              <p:pRg st="0" end="0"/>
                                            </p:txEl>
                                          </p:spTgt>
                                        </p:tgtEl>
                                        <p:attrNameLst>
                                          <p:attrName>style.visibility</p:attrName>
                                        </p:attrNameLst>
                                      </p:cBhvr>
                                      <p:to>
                                        <p:strVal val="visible"/>
                                      </p:to>
                                    </p:set>
                                    <p:anim calcmode="lin" valueType="num">
                                      <p:cBhvr additive="repl">
                                        <p:cTn id="7" dur="500" fill="hold"/>
                                        <p:tgtEl>
                                          <p:spTgt spid="375">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5">
                                            <p:txEl>
                                              <p:pRg st="1" end="1"/>
                                            </p:txEl>
                                          </p:spTgt>
                                        </p:tgtEl>
                                        <p:attrNameLst>
                                          <p:attrName>style.visibility</p:attrName>
                                        </p:attrNameLst>
                                      </p:cBhvr>
                                      <p:to>
                                        <p:strVal val="visible"/>
                                      </p:to>
                                    </p:set>
                                    <p:anim calcmode="lin" valueType="num">
                                      <p:cBhvr additive="repl">
                                        <p:cTn id="13" dur="500" fill="hold"/>
                                        <p:tgtEl>
                                          <p:spTgt spid="375">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37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75">
                                            <p:txEl>
                                              <p:pRg st="2" end="2"/>
                                            </p:txEl>
                                          </p:spTgt>
                                        </p:tgtEl>
                                        <p:attrNameLst>
                                          <p:attrName>style.visibility</p:attrName>
                                        </p:attrNameLst>
                                      </p:cBhvr>
                                      <p:to>
                                        <p:strVal val="visible"/>
                                      </p:to>
                                    </p:set>
                                    <p:anim calcmode="lin" valueType="num">
                                      <p:cBhvr additive="repl">
                                        <p:cTn id="17" dur="500" fill="hold"/>
                                        <p:tgtEl>
                                          <p:spTgt spid="375">
                                            <p:txEl>
                                              <p:pRg st="2" end="2"/>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37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75">
                                            <p:txEl>
                                              <p:pRg st="3" end="3"/>
                                            </p:txEl>
                                          </p:spTgt>
                                        </p:tgtEl>
                                        <p:attrNameLst>
                                          <p:attrName>style.visibility</p:attrName>
                                        </p:attrNameLst>
                                      </p:cBhvr>
                                      <p:to>
                                        <p:strVal val="visible"/>
                                      </p:to>
                                    </p:set>
                                    <p:anim calcmode="lin" valueType="num">
                                      <p:cBhvr additive="repl">
                                        <p:cTn id="21" dur="500" fill="hold"/>
                                        <p:tgtEl>
                                          <p:spTgt spid="375">
                                            <p:txEl>
                                              <p:pRg st="3" end="3"/>
                                            </p:txEl>
                                          </p:spTgt>
                                        </p:tgtEl>
                                        <p:attrNameLst>
                                          <p:attrName>ppt_x</p:attrName>
                                        </p:attrNameLst>
                                      </p:cBhvr>
                                      <p:tavLst>
                                        <p:tav tm="0">
                                          <p:val>
                                            <p:strVal val="#ppt_x"/>
                                          </p:val>
                                        </p:tav>
                                        <p:tav tm="100000">
                                          <p:val>
                                            <p:strVal val="#ppt_x"/>
                                          </p:val>
                                        </p:tav>
                                      </p:tavLst>
                                    </p:anim>
                                    <p:anim calcmode="lin" valueType="num">
                                      <p:cBhvr additive="repl">
                                        <p:cTn id="22" dur="500" fill="hold"/>
                                        <p:tgtEl>
                                          <p:spTgt spid="37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75">
                                            <p:txEl>
                                              <p:pRg st="4" end="4"/>
                                            </p:txEl>
                                          </p:spTgt>
                                        </p:tgtEl>
                                        <p:attrNameLst>
                                          <p:attrName>style.visibility</p:attrName>
                                        </p:attrNameLst>
                                      </p:cBhvr>
                                      <p:to>
                                        <p:strVal val="visible"/>
                                      </p:to>
                                    </p:set>
                                    <p:anim calcmode="lin" valueType="num">
                                      <p:cBhvr additive="repl">
                                        <p:cTn id="25" dur="500" fill="hold"/>
                                        <p:tgtEl>
                                          <p:spTgt spid="375">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37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75">
                                            <p:txEl>
                                              <p:pRg st="5" end="5"/>
                                            </p:txEl>
                                          </p:spTgt>
                                        </p:tgtEl>
                                        <p:attrNameLst>
                                          <p:attrName>style.visibility</p:attrName>
                                        </p:attrNameLst>
                                      </p:cBhvr>
                                      <p:to>
                                        <p:strVal val="visible"/>
                                      </p:to>
                                    </p:set>
                                    <p:anim calcmode="lin" valueType="num">
                                      <p:cBhvr additive="repl">
                                        <p:cTn id="29" dur="500" fill="hold"/>
                                        <p:tgtEl>
                                          <p:spTgt spid="375">
                                            <p:txEl>
                                              <p:pRg st="5" end="5"/>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37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75">
                                            <p:txEl>
                                              <p:pRg st="6" end="6"/>
                                            </p:txEl>
                                          </p:spTgt>
                                        </p:tgtEl>
                                        <p:attrNameLst>
                                          <p:attrName>style.visibility</p:attrName>
                                        </p:attrNameLst>
                                      </p:cBhvr>
                                      <p:to>
                                        <p:strVal val="visible"/>
                                      </p:to>
                                    </p:set>
                                    <p:anim calcmode="lin" valueType="num">
                                      <p:cBhvr additive="repl">
                                        <p:cTn id="33" dur="500" fill="hold"/>
                                        <p:tgtEl>
                                          <p:spTgt spid="375">
                                            <p:txEl>
                                              <p:pRg st="6" end="6"/>
                                            </p:txEl>
                                          </p:spTgt>
                                        </p:tgtEl>
                                        <p:attrNameLst>
                                          <p:attrName>ppt_x</p:attrName>
                                        </p:attrNameLst>
                                      </p:cBhvr>
                                      <p:tavLst>
                                        <p:tav tm="0">
                                          <p:val>
                                            <p:strVal val="#ppt_x"/>
                                          </p:val>
                                        </p:tav>
                                        <p:tav tm="100000">
                                          <p:val>
                                            <p:strVal val="#ppt_x"/>
                                          </p:val>
                                        </p:tav>
                                      </p:tavLst>
                                    </p:anim>
                                    <p:anim calcmode="lin" valueType="num">
                                      <p:cBhvr additive="repl">
                                        <p:cTn id="34" dur="500" fill="hold"/>
                                        <p:tgtEl>
                                          <p:spTgt spid="3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75">
                                            <p:txEl>
                                              <p:pRg st="8" end="8"/>
                                            </p:txEl>
                                          </p:spTgt>
                                        </p:tgtEl>
                                        <p:attrNameLst>
                                          <p:attrName>style.visibility</p:attrName>
                                        </p:attrNameLst>
                                      </p:cBhvr>
                                      <p:to>
                                        <p:strVal val="visible"/>
                                      </p:to>
                                    </p:set>
                                    <p:anim calcmode="lin" valueType="num">
                                      <p:cBhvr additive="repl">
                                        <p:cTn id="39" dur="500" fill="hold"/>
                                        <p:tgtEl>
                                          <p:spTgt spid="375">
                                            <p:txEl>
                                              <p:pRg st="8" end="8"/>
                                            </p:txEl>
                                          </p:spTgt>
                                        </p:tgtEl>
                                        <p:attrNameLst>
                                          <p:attrName>ppt_x</p:attrName>
                                        </p:attrNameLst>
                                      </p:cBhvr>
                                      <p:tavLst>
                                        <p:tav tm="0">
                                          <p:val>
                                            <p:strVal val="#ppt_x"/>
                                          </p:val>
                                        </p:tav>
                                        <p:tav tm="100000">
                                          <p:val>
                                            <p:strVal val="#ppt_x"/>
                                          </p:val>
                                        </p:tav>
                                      </p:tavLst>
                                    </p:anim>
                                    <p:anim calcmode="lin" valueType="num">
                                      <p:cBhvr additive="repl">
                                        <p:cTn id="40" dur="500" fill="hold"/>
                                        <p:tgtEl>
                                          <p:spTgt spid="3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Je m’entraine</a:t>
            </a:r>
            <a:endParaRPr lang="en-GB" sz="2800" b="0" strike="noStrike" spc="-1">
              <a:solidFill>
                <a:srgbClr val="FFFFFF"/>
              </a:solidFill>
              <a:latin typeface="Times New Roman"/>
            </a:endParaRPr>
          </a:p>
        </p:txBody>
      </p:sp>
      <p:sp>
        <p:nvSpPr>
          <p:cNvPr id="379" name="CustomShape 3"/>
          <p:cNvSpPr/>
          <p:nvPr/>
        </p:nvSpPr>
        <p:spPr>
          <a:xfrm>
            <a:off x="1267249" y="2550587"/>
            <a:ext cx="8424720" cy="51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000000"/>
                </a:solidFill>
                <a:latin typeface="Calibri" panose="020F0502020204030204" pitchFamily="34" charset="0"/>
                <a:ea typeface="Lucida Sans Unicode"/>
                <a:cs typeface="Calibri" panose="020F0502020204030204" pitchFamily="34" charset="0"/>
              </a:rPr>
              <a:t>Lire le texte de sa présentation pour le Grand Oral</a:t>
            </a:r>
            <a:endParaRPr lang="fr-FR" sz="2800" b="1" strike="noStrike" spc="-1" dirty="0">
              <a:latin typeface="Calibri" panose="020F0502020204030204" pitchFamily="34" charset="0"/>
              <a:cs typeface="Calibri" panose="020F0502020204030204" pitchFamily="34" charset="0"/>
            </a:endParaRPr>
          </a:p>
        </p:txBody>
      </p:sp>
      <p:sp>
        <p:nvSpPr>
          <p:cNvPr id="380" name="CustomShape 4"/>
          <p:cNvSpPr/>
          <p:nvPr/>
        </p:nvSpPr>
        <p:spPr>
          <a:xfrm>
            <a:off x="1267249" y="4048933"/>
            <a:ext cx="7776752" cy="13701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60" algn="just">
              <a:lnSpc>
                <a:spcPct val="100000"/>
              </a:lnSpc>
              <a:buClr>
                <a:srgbClr val="000000"/>
              </a:buClr>
            </a:pPr>
            <a:r>
              <a:rPr lang="fr-FR" sz="2800" b="1" strike="noStrike"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800" b="0" strike="noStrike"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800" b="1" strike="noStrike" spc="-1" dirty="0">
                <a:solidFill>
                  <a:srgbClr val="000000"/>
                </a:solidFill>
                <a:latin typeface="Calibri" panose="020F0502020204030204" pitchFamily="34" charset="0"/>
                <a:ea typeface="Lucida Sans Unicode"/>
                <a:cs typeface="Calibri" panose="020F0502020204030204" pitchFamily="34" charset="0"/>
              </a:rPr>
              <a:t>Normalement</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 à son rythme habituel,</a:t>
            </a:r>
            <a:endParaRPr lang="fr-FR" sz="2800" b="0" strike="noStrike" spc="-1" dirty="0">
              <a:latin typeface="Calibri" panose="020F0502020204030204" pitchFamily="34" charset="0"/>
              <a:cs typeface="Calibri" panose="020F0502020204030204" pitchFamily="34" charset="0"/>
            </a:endParaRPr>
          </a:p>
          <a:p>
            <a:pPr marL="360" algn="just">
              <a:lnSpc>
                <a:spcPct val="100000"/>
              </a:lnSpc>
              <a:buClr>
                <a:srgbClr val="000000"/>
              </a:buClr>
            </a:pPr>
            <a:r>
              <a:rPr lang="fr-FR" sz="28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800"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800" b="1" strike="noStrike" spc="-1" dirty="0">
                <a:solidFill>
                  <a:srgbClr val="000000"/>
                </a:solidFill>
                <a:latin typeface="Calibri" panose="020F0502020204030204" pitchFamily="34" charset="0"/>
                <a:ea typeface="Lucida Sans Unicode"/>
                <a:cs typeface="Calibri" panose="020F0502020204030204" pitchFamily="34" charset="0"/>
              </a:rPr>
              <a:t>Lentement</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 puis beaucoup plus rapidement;</a:t>
            </a:r>
            <a:endParaRPr lang="fr-FR" sz="2800" b="0" strike="noStrike" spc="-1" dirty="0">
              <a:latin typeface="Calibri" panose="020F0502020204030204" pitchFamily="34" charset="0"/>
              <a:cs typeface="Calibri" panose="020F0502020204030204" pitchFamily="34" charset="0"/>
            </a:endParaRPr>
          </a:p>
          <a:p>
            <a:pPr marL="360" algn="just">
              <a:lnSpc>
                <a:spcPct val="100000"/>
              </a:lnSpc>
              <a:buClr>
                <a:srgbClr val="000000"/>
              </a:buClr>
            </a:pPr>
            <a:r>
              <a:rPr lang="fr-FR" sz="28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800"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800" b="1" strike="noStrike" spc="-1" dirty="0">
                <a:solidFill>
                  <a:srgbClr val="000000"/>
                </a:solidFill>
                <a:latin typeface="Calibri" panose="020F0502020204030204" pitchFamily="34" charset="0"/>
                <a:ea typeface="Lucida Sans Unicode"/>
                <a:cs typeface="Calibri" panose="020F0502020204030204" pitchFamily="34" charset="0"/>
              </a:rPr>
              <a:t>Adapter le débit </a:t>
            </a:r>
            <a:r>
              <a:rPr lang="fr-FR" sz="2800" b="0" strike="noStrike" spc="-1" dirty="0">
                <a:solidFill>
                  <a:srgbClr val="000000"/>
                </a:solidFill>
                <a:latin typeface="Calibri" panose="020F0502020204030204" pitchFamily="34" charset="0"/>
                <a:ea typeface="Lucida Sans Unicode"/>
                <a:cs typeface="Calibri" panose="020F0502020204030204" pitchFamily="34" charset="0"/>
              </a:rPr>
              <a:t>de la parole au sens du texte. </a:t>
            </a:r>
            <a:endParaRPr lang="fr-FR" sz="2800" b="0" strike="noStrike" spc="-1" dirty="0">
              <a:latin typeface="Calibri" panose="020F0502020204030204" pitchFamily="34" charset="0"/>
              <a:cs typeface="Calibri" panose="020F0502020204030204" pitchFamily="34" charset="0"/>
            </a:endParaRPr>
          </a:p>
        </p:txBody>
      </p:sp>
      <p:sp>
        <p:nvSpPr>
          <p:cNvPr id="8" name="CustomShape 2">
            <a:extLst>
              <a:ext uri="{FF2B5EF4-FFF2-40B4-BE49-F238E27FC236}">
                <a16:creationId xmlns:a16="http://schemas.microsoft.com/office/drawing/2014/main" id="{A0FE8725-0C50-4348-A06F-52572E8E8071}"/>
              </a:ext>
            </a:extLst>
          </p:cNvPr>
          <p:cNvSpPr/>
          <p:nvPr/>
        </p:nvSpPr>
        <p:spPr>
          <a:xfrm>
            <a:off x="971600" y="1396765"/>
            <a:ext cx="8568720" cy="521766"/>
          </a:xfrm>
          <a:prstGeom prst="rect">
            <a:avLst/>
          </a:prstGeom>
          <a:noFill/>
          <a:ln>
            <a:noFill/>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fr-FR" sz="2800" b="1" spc="-1" dirty="0">
                <a:solidFill>
                  <a:srgbClr val="FF00FF"/>
                </a:solidFill>
                <a:latin typeface="Cambria" panose="02040503050406030204" pitchFamily="18" charset="0"/>
                <a:ea typeface="Cambria" panose="02040503050406030204" pitchFamily="18" charset="0"/>
              </a:rPr>
              <a:t>2.</a:t>
            </a:r>
            <a:r>
              <a:rPr lang="fr-FR" sz="2800" b="1" strike="noStrike" spc="-1" dirty="0">
                <a:solidFill>
                  <a:srgbClr val="FF00FF"/>
                </a:solidFill>
                <a:latin typeface="Cambria" panose="02040503050406030204" pitchFamily="18" charset="0"/>
                <a:ea typeface="Cambria" panose="02040503050406030204" pitchFamily="18" charset="0"/>
              </a:rPr>
              <a:t> Faire varier le débit de sa voix</a:t>
            </a:r>
            <a:endParaRPr lang="fr-FR" sz="2800" b="0" strike="noStrike" spc="-1" dirty="0">
              <a:solidFill>
                <a:srgbClr val="FF00FF"/>
              </a:solidFill>
              <a:latin typeface="Cambria" panose="02040503050406030204" pitchFamily="18" charset="0"/>
              <a:ea typeface="Cambria" panose="02040503050406030204" pitchFamily="18" charset="0"/>
            </a:endParaRPr>
          </a:p>
        </p:txBody>
      </p:sp>
      <p:pic>
        <p:nvPicPr>
          <p:cNvPr id="9" name="Image 8">
            <a:extLst>
              <a:ext uri="{FF2B5EF4-FFF2-40B4-BE49-F238E27FC236}">
                <a16:creationId xmlns:a16="http://schemas.microsoft.com/office/drawing/2014/main" id="{B0CF0690-29F1-4AB4-A988-87A44886DE2F}"/>
              </a:ext>
            </a:extLst>
          </p:cNvPr>
          <p:cNvPicPr>
            <a:picLocks noChangeAspect="1"/>
          </p:cNvPicPr>
          <p:nvPr/>
        </p:nvPicPr>
        <p:blipFill rotWithShape="1">
          <a:blip r:embed="rId3"/>
          <a:srcRect l="12988" t="45641" r="64962" b="33349"/>
          <a:stretch/>
        </p:blipFill>
        <p:spPr>
          <a:xfrm>
            <a:off x="323640" y="193904"/>
            <a:ext cx="913622" cy="489441"/>
          </a:xfrm>
          <a:prstGeom prst="rect">
            <a:avLst/>
          </a:prstGeom>
        </p:spPr>
      </p:pic>
      <p:pic>
        <p:nvPicPr>
          <p:cNvPr id="11" name="Image 10">
            <a:extLst>
              <a:ext uri="{FF2B5EF4-FFF2-40B4-BE49-F238E27FC236}">
                <a16:creationId xmlns:a16="http://schemas.microsoft.com/office/drawing/2014/main" id="{EDC5553D-118D-582B-4FF3-E8110575D2B1}"/>
              </a:ext>
            </a:extLst>
          </p:cNvPr>
          <p:cNvPicPr>
            <a:picLocks noChangeAspect="1"/>
          </p:cNvPicPr>
          <p:nvPr/>
        </p:nvPicPr>
        <p:blipFill>
          <a:blip r:embed="rId4"/>
          <a:stretch>
            <a:fillRect/>
          </a:stretch>
        </p:blipFill>
        <p:spPr>
          <a:xfrm>
            <a:off x="7768960" y="6172033"/>
            <a:ext cx="1375040" cy="67923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0">
                                            <p:txEl>
                                              <p:pRg st="0" end="0"/>
                                            </p:txEl>
                                          </p:spTgt>
                                        </p:tgtEl>
                                        <p:attrNameLst>
                                          <p:attrName>style.visibility</p:attrName>
                                        </p:attrNameLst>
                                      </p:cBhvr>
                                      <p:to>
                                        <p:strVal val="visible"/>
                                      </p:to>
                                    </p:set>
                                    <p:anim calcmode="lin" valueType="num">
                                      <p:cBhvr additive="repl">
                                        <p:cTn id="7" dur="500" fill="hold"/>
                                        <p:tgtEl>
                                          <p:spTgt spid="380">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0">
                                            <p:txEl>
                                              <p:pRg st="1" end="1"/>
                                            </p:txEl>
                                          </p:spTgt>
                                        </p:tgtEl>
                                        <p:attrNameLst>
                                          <p:attrName>style.visibility</p:attrName>
                                        </p:attrNameLst>
                                      </p:cBhvr>
                                      <p:to>
                                        <p:strVal val="visible"/>
                                      </p:to>
                                    </p:set>
                                    <p:anim calcmode="lin" valueType="num">
                                      <p:cBhvr additive="repl">
                                        <p:cTn id="13" dur="500" fill="hold"/>
                                        <p:tgtEl>
                                          <p:spTgt spid="380">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3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0">
                                            <p:txEl>
                                              <p:pRg st="2" end="2"/>
                                            </p:txEl>
                                          </p:spTgt>
                                        </p:tgtEl>
                                        <p:attrNameLst>
                                          <p:attrName>style.visibility</p:attrName>
                                        </p:attrNameLst>
                                      </p:cBhvr>
                                      <p:to>
                                        <p:strVal val="visible"/>
                                      </p:to>
                                    </p:set>
                                    <p:anim calcmode="lin" valueType="num">
                                      <p:cBhvr additive="repl">
                                        <p:cTn id="19" dur="500" fill="hold"/>
                                        <p:tgtEl>
                                          <p:spTgt spid="380">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38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L’articulation</a:t>
            </a:r>
            <a:endParaRPr lang="en-GB" sz="2800" b="0" strike="noStrike" spc="-1" dirty="0">
              <a:solidFill>
                <a:srgbClr val="FFFFFF"/>
              </a:solidFill>
              <a:latin typeface="Times New Roman"/>
            </a:endParaRPr>
          </a:p>
        </p:txBody>
      </p:sp>
      <p:sp>
        <p:nvSpPr>
          <p:cNvPr id="379" name="CustomShape 3"/>
          <p:cNvSpPr/>
          <p:nvPr/>
        </p:nvSpPr>
        <p:spPr>
          <a:xfrm>
            <a:off x="757310" y="1305532"/>
            <a:ext cx="8140450"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400" strike="noStrike" spc="-1" dirty="0">
                <a:solidFill>
                  <a:srgbClr val="000000"/>
                </a:solidFill>
                <a:latin typeface="Calibri" panose="020F0502020204030204" pitchFamily="34" charset="0"/>
                <a:ea typeface="Lucida Sans Unicode"/>
                <a:cs typeface="Calibri" panose="020F0502020204030204" pitchFamily="34" charset="0"/>
              </a:rPr>
              <a:t>L’</a:t>
            </a:r>
            <a:r>
              <a:rPr lang="fr-FR" sz="2400" b="1" strike="noStrike" spc="-1" dirty="0">
                <a:solidFill>
                  <a:srgbClr val="FF00FF"/>
                </a:solidFill>
                <a:latin typeface="Calibri" panose="020F0502020204030204" pitchFamily="34" charset="0"/>
                <a:ea typeface="Lucida Sans Unicode"/>
                <a:cs typeface="Calibri" panose="020F0502020204030204" pitchFamily="34" charset="0"/>
              </a:rPr>
              <a:t>articulation</a:t>
            </a:r>
            <a:r>
              <a:rPr lang="fr-FR" sz="2400" strike="noStrike" spc="-1" dirty="0">
                <a:solidFill>
                  <a:srgbClr val="000000"/>
                </a:solidFill>
                <a:latin typeface="Calibri" panose="020F0502020204030204" pitchFamily="34" charset="0"/>
                <a:ea typeface="Lucida Sans Unicode"/>
                <a:cs typeface="Calibri" panose="020F0502020204030204" pitchFamily="34" charset="0"/>
              </a:rPr>
              <a:t> </a:t>
            </a:r>
            <a:r>
              <a:rPr lang="fr-FR" sz="2400" spc="-1" dirty="0">
                <a:solidFill>
                  <a:srgbClr val="000000"/>
                </a:solidFill>
                <a:latin typeface="Calibri" panose="020F0502020204030204" pitchFamily="34" charset="0"/>
                <a:ea typeface="Lucida Sans Unicode"/>
                <a:cs typeface="Calibri" panose="020F0502020204030204" pitchFamily="34" charset="0"/>
              </a:rPr>
              <a:t>(ou diction) : c’est la prononciation de chaque son de façon distincte et correctement grâce aux muscles des joues et des lèvres et à la position de la langue sur les dents et le palais.</a:t>
            </a:r>
          </a:p>
        </p:txBody>
      </p:sp>
      <p:sp>
        <p:nvSpPr>
          <p:cNvPr id="380" name="CustomShape 4"/>
          <p:cNvSpPr/>
          <p:nvPr/>
        </p:nvSpPr>
        <p:spPr>
          <a:xfrm>
            <a:off x="1952355" y="2630972"/>
            <a:ext cx="6945405"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60" algn="just">
              <a:buClr>
                <a:srgbClr val="000000"/>
              </a:buClr>
            </a:pPr>
            <a:r>
              <a:rPr lang="fr-FR" sz="2400" spc="-1" dirty="0">
                <a:solidFill>
                  <a:srgbClr val="000000"/>
                </a:solidFill>
                <a:latin typeface="Calibri" panose="020F0502020204030204" pitchFamily="34" charset="0"/>
                <a:cs typeface="Calibri" panose="020F0502020204030204" pitchFamily="34" charset="0"/>
              </a:rPr>
              <a:t>Trouble de l’articulation : le</a:t>
            </a:r>
            <a:r>
              <a:rPr lang="fr-FR" sz="2400" b="0" strike="noStrike"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1"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zézaiement : «</a:t>
            </a:r>
            <a:r>
              <a:rPr lang="fr-FR" sz="2400"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 CH » en « S » et les « J » en « z »…</a:t>
            </a:r>
            <a:r>
              <a:rPr lang="fr-FR" sz="2400" strike="noStrike" spc="-1" dirty="0">
                <a:solidFill>
                  <a:srgbClr val="000000"/>
                </a:solidFill>
                <a:latin typeface="Calibri" panose="020F0502020204030204" pitchFamily="34" charset="0"/>
                <a:ea typeface="Lucida Sans Unicode"/>
                <a:cs typeface="Calibri" panose="020F0502020204030204" pitchFamily="34" charset="0"/>
              </a:rPr>
              <a:t> </a:t>
            </a:r>
          </a:p>
        </p:txBody>
      </p:sp>
      <p:sp>
        <p:nvSpPr>
          <p:cNvPr id="9" name="CustomShape 4">
            <a:extLst>
              <a:ext uri="{FF2B5EF4-FFF2-40B4-BE49-F238E27FC236}">
                <a16:creationId xmlns:a16="http://schemas.microsoft.com/office/drawing/2014/main" id="{6359E388-7EB6-42B1-B010-829D89E8FC8E}"/>
              </a:ext>
            </a:extLst>
          </p:cNvPr>
          <p:cNvSpPr/>
          <p:nvPr/>
        </p:nvSpPr>
        <p:spPr>
          <a:xfrm>
            <a:off x="1948452" y="3485617"/>
            <a:ext cx="6949308"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60" algn="ctr">
              <a:buClr>
                <a:srgbClr val="000000"/>
              </a:buClr>
            </a:pPr>
            <a:r>
              <a:rPr lang="fr-FR" sz="2400" spc="-1" dirty="0">
                <a:solidFill>
                  <a:srgbClr val="000000"/>
                </a:solidFill>
                <a:latin typeface="Calibri" panose="020F0502020204030204" pitchFamily="34" charset="0"/>
                <a:cs typeface="Calibri" panose="020F0502020204030204" pitchFamily="34" charset="0"/>
              </a:rPr>
              <a:t>Pour être bien compris il est important d’articuler : pas question « d’avaler ses mots » le jour de l’oral !</a:t>
            </a:r>
          </a:p>
          <a:p>
            <a:pPr marL="360" algn="just">
              <a:buClr>
                <a:srgbClr val="000000"/>
              </a:buClr>
            </a:pPr>
            <a:endParaRPr lang="fr-FR" sz="2400" strike="noStrike" spc="-1" dirty="0">
              <a:solidFill>
                <a:srgbClr val="000000"/>
              </a:solidFill>
              <a:latin typeface="Calibri" panose="020F0502020204030204" pitchFamily="34" charset="0"/>
              <a:ea typeface="Lucida Sans Unicode"/>
              <a:cs typeface="Calibri" panose="020F0502020204030204" pitchFamily="34" charset="0"/>
            </a:endParaRPr>
          </a:p>
        </p:txBody>
      </p:sp>
      <p:sp>
        <p:nvSpPr>
          <p:cNvPr id="10" name="CustomShape 4">
            <a:extLst>
              <a:ext uri="{FF2B5EF4-FFF2-40B4-BE49-F238E27FC236}">
                <a16:creationId xmlns:a16="http://schemas.microsoft.com/office/drawing/2014/main" id="{A46254F2-A73A-47CC-9B10-AB758E14F225}"/>
              </a:ext>
            </a:extLst>
          </p:cNvPr>
          <p:cNvSpPr/>
          <p:nvPr/>
        </p:nvSpPr>
        <p:spPr>
          <a:xfrm>
            <a:off x="1948452" y="4785955"/>
            <a:ext cx="6714469"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60" algn="ctr">
              <a:buClr>
                <a:srgbClr val="000000"/>
              </a:buClr>
            </a:pPr>
            <a:r>
              <a:rPr lang="fr-FR" sz="2400" b="1" spc="-1" dirty="0">
                <a:solidFill>
                  <a:srgbClr val="000000"/>
                </a:solidFill>
                <a:latin typeface="Calibri" panose="020F0502020204030204" pitchFamily="34" charset="0"/>
                <a:ea typeface="Lucida Sans Unicode"/>
                <a:cs typeface="Calibri" panose="020F0502020204030204" pitchFamily="34" charset="0"/>
                <a:sym typeface="Wingdings 3" panose="05040102010807070707" pitchFamily="18" charset="2"/>
              </a:rPr>
              <a:t>Pour résoudre son problème d’articulation et délier sa langue, Démosthène s’est entraîné à parler avec des galets dans la bouche.</a:t>
            </a:r>
            <a:endParaRPr lang="fr-FR" sz="2400" strike="noStrike" spc="-1" dirty="0">
              <a:solidFill>
                <a:srgbClr val="000000"/>
              </a:solidFill>
              <a:latin typeface="Calibri" panose="020F0502020204030204" pitchFamily="34" charset="0"/>
              <a:ea typeface="Lucida Sans Unicode"/>
              <a:cs typeface="Calibri" panose="020F0502020204030204" pitchFamily="34" charset="0"/>
            </a:endParaRPr>
          </a:p>
        </p:txBody>
      </p:sp>
      <p:pic>
        <p:nvPicPr>
          <p:cNvPr id="11" name="Image 10">
            <a:extLst>
              <a:ext uri="{FF2B5EF4-FFF2-40B4-BE49-F238E27FC236}">
                <a16:creationId xmlns:a16="http://schemas.microsoft.com/office/drawing/2014/main" id="{7707D17F-1CAA-4804-A546-070B041ABA6C}"/>
              </a:ext>
            </a:extLst>
          </p:cNvPr>
          <p:cNvPicPr/>
          <p:nvPr/>
        </p:nvPicPr>
        <p:blipFill>
          <a:blip r:embed="rId3"/>
          <a:stretch/>
        </p:blipFill>
        <p:spPr>
          <a:xfrm>
            <a:off x="0" y="3543481"/>
            <a:ext cx="1828440" cy="2967120"/>
          </a:xfrm>
          <a:prstGeom prst="rect">
            <a:avLst/>
          </a:prstGeom>
          <a:ln w="0">
            <a:noFill/>
          </a:ln>
        </p:spPr>
      </p:pic>
      <p:pic>
        <p:nvPicPr>
          <p:cNvPr id="12" name="Image 11">
            <a:extLst>
              <a:ext uri="{FF2B5EF4-FFF2-40B4-BE49-F238E27FC236}">
                <a16:creationId xmlns:a16="http://schemas.microsoft.com/office/drawing/2014/main" id="{47F860EA-E292-4A46-8D12-30C7B877AB44}"/>
              </a:ext>
            </a:extLst>
          </p:cNvPr>
          <p:cNvPicPr>
            <a:picLocks noChangeAspect="1"/>
          </p:cNvPicPr>
          <p:nvPr/>
        </p:nvPicPr>
        <p:blipFill rotWithShape="1">
          <a:blip r:embed="rId4"/>
          <a:srcRect l="12988" t="45641" r="64962" b="33349"/>
          <a:stretch/>
        </p:blipFill>
        <p:spPr>
          <a:xfrm>
            <a:off x="457409" y="142639"/>
            <a:ext cx="913622" cy="489441"/>
          </a:xfrm>
          <a:prstGeom prst="rect">
            <a:avLst/>
          </a:prstGeom>
        </p:spPr>
      </p:pic>
      <p:pic>
        <p:nvPicPr>
          <p:cNvPr id="14" name="Image 13">
            <a:extLst>
              <a:ext uri="{FF2B5EF4-FFF2-40B4-BE49-F238E27FC236}">
                <a16:creationId xmlns:a16="http://schemas.microsoft.com/office/drawing/2014/main" id="{40F7243F-3A62-C7C2-0B71-0462304E4896}"/>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11591803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0">
                                            <p:txEl>
                                              <p:pRg st="0" end="0"/>
                                            </p:txEl>
                                          </p:spTgt>
                                        </p:tgtEl>
                                        <p:attrNameLst>
                                          <p:attrName>style.visibility</p:attrName>
                                        </p:attrNameLst>
                                      </p:cBhvr>
                                      <p:to>
                                        <p:strVal val="visible"/>
                                      </p:to>
                                    </p:set>
                                    <p:anim calcmode="lin" valueType="num">
                                      <p:cBhvr additive="repl">
                                        <p:cTn id="7" dur="500" fill="hold"/>
                                        <p:tgtEl>
                                          <p:spTgt spid="380">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3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repl">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repl">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L’articulation</a:t>
            </a:r>
            <a:endParaRPr lang="en-GB" sz="2800" b="0" strike="noStrike" spc="-1" dirty="0">
              <a:solidFill>
                <a:srgbClr val="FFFFFF"/>
              </a:solidFill>
              <a:latin typeface="Times New Roman"/>
            </a:endParaRPr>
          </a:p>
        </p:txBody>
      </p:sp>
      <p:sp>
        <p:nvSpPr>
          <p:cNvPr id="379" name="CustomShape 3"/>
          <p:cNvSpPr/>
          <p:nvPr/>
        </p:nvSpPr>
        <p:spPr>
          <a:xfrm>
            <a:off x="1115616" y="1447837"/>
            <a:ext cx="7704856" cy="193753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2400" spc="-1" dirty="0">
                <a:solidFill>
                  <a:srgbClr val="000000"/>
                </a:solidFill>
                <a:latin typeface="Calibri" panose="020F0502020204030204" pitchFamily="34" charset="0"/>
                <a:ea typeface="Lucida Sans Unicode"/>
                <a:cs typeface="Calibri" panose="020F0502020204030204" pitchFamily="34" charset="0"/>
              </a:rPr>
              <a:t>Entraînement à articuler avec les </a:t>
            </a:r>
            <a:r>
              <a:rPr lang="fr-FR" sz="2400" b="1" spc="-1" dirty="0">
                <a:solidFill>
                  <a:srgbClr val="FF00FF"/>
                </a:solidFill>
                <a:latin typeface="Calibri" panose="020F0502020204030204" pitchFamily="34" charset="0"/>
                <a:ea typeface="Lucida Sans Unicode"/>
                <a:cs typeface="Calibri" panose="020F0502020204030204" pitchFamily="34" charset="0"/>
              </a:rPr>
              <a:t>« </a:t>
            </a:r>
            <a:r>
              <a:rPr lang="fr-FR" sz="2400" b="1" strike="noStrike" spc="-1" dirty="0">
                <a:solidFill>
                  <a:srgbClr val="FF00FF"/>
                </a:solidFill>
                <a:latin typeface="Calibri" panose="020F0502020204030204" pitchFamily="34" charset="0"/>
                <a:ea typeface="Lucida Sans Unicode"/>
                <a:cs typeface="Calibri" panose="020F0502020204030204" pitchFamily="34" charset="0"/>
              </a:rPr>
              <a:t>virelangues » (ou casse-langue, trompe-oreilles)</a:t>
            </a:r>
            <a:r>
              <a:rPr lang="fr-FR" sz="2400" spc="-1" dirty="0">
                <a:solidFill>
                  <a:srgbClr val="000000"/>
                </a:solidFill>
                <a:latin typeface="Calibri" panose="020F0502020204030204" pitchFamily="34" charset="0"/>
                <a:ea typeface="Lucida Sans Unicode"/>
                <a:cs typeface="Calibri" panose="020F0502020204030204" pitchFamily="34" charset="0"/>
              </a:rPr>
              <a:t> : locution ludique difficile à prononcer et/ou à comprendre permettant de travailler l’articulation.</a:t>
            </a:r>
          </a:p>
          <a:p>
            <a:pPr>
              <a:lnSpc>
                <a:spcPct val="100000"/>
              </a:lnSpc>
            </a:pPr>
            <a:endParaRPr lang="fr-FR" sz="2400" spc="-1" dirty="0">
              <a:solidFill>
                <a:srgbClr val="000000"/>
              </a:solidFill>
              <a:latin typeface="Calibri" panose="020F0502020204030204" pitchFamily="34" charset="0"/>
              <a:ea typeface="Lucida Sans Unicode"/>
              <a:cs typeface="Calibri" panose="020F0502020204030204" pitchFamily="34" charset="0"/>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2085419" y="2924944"/>
            <a:ext cx="7056784" cy="37841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b="1" spc="-1" dirty="0">
                <a:solidFill>
                  <a:srgbClr val="000000"/>
                </a:solidFill>
                <a:latin typeface="Calibri" panose="020F0502020204030204" pitchFamily="34" charset="0"/>
                <a:ea typeface="Lucida Sans Unicode"/>
                <a:cs typeface="Calibri" panose="020F0502020204030204" pitchFamily="34" charset="0"/>
              </a:rPr>
              <a:t>Entraînez-vous à prononcer les locutions suivantes en articulant : </a:t>
            </a: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Piano, panier. Panier, piano.</a:t>
            </a: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Seize chaises sèchent.</a:t>
            </a: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Douze douches douces.</a:t>
            </a: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Le mur murant Paris rend Paris murmurant. </a:t>
            </a: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Tu t’entêtes à tout tenter, tu t’uses et tu te tues à tant t’entêter ». </a:t>
            </a: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Un dragon gradé dégrade un gradé dragon.</a:t>
            </a:r>
            <a:r>
              <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a:t>
            </a:r>
          </a:p>
          <a:p>
            <a:pPr marL="342900" indent="-342900">
              <a:lnSpc>
                <a:spcPct val="100000"/>
              </a:lnSpc>
              <a:buFont typeface="Wingdings 3" panose="05040102010807070707" pitchFamily="18" charset="2"/>
              <a:buChar char="&quot;"/>
            </a:pP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3422B4F6-7D7B-473D-A97A-2394FF5BED98}"/>
              </a:ext>
            </a:extLst>
          </p:cNvPr>
          <p:cNvPicPr>
            <a:picLocks noChangeAspect="1"/>
          </p:cNvPicPr>
          <p:nvPr/>
        </p:nvPicPr>
        <p:blipFill rotWithShape="1">
          <a:blip r:embed="rId3"/>
          <a:srcRect l="12988" t="45641" r="64962" b="33349"/>
          <a:stretch/>
        </p:blipFill>
        <p:spPr>
          <a:xfrm>
            <a:off x="395536" y="142639"/>
            <a:ext cx="913622" cy="489441"/>
          </a:xfrm>
          <a:prstGeom prst="rect">
            <a:avLst/>
          </a:prstGeom>
        </p:spPr>
      </p:pic>
      <p:pic>
        <p:nvPicPr>
          <p:cNvPr id="9" name="Image 8">
            <a:extLst>
              <a:ext uri="{FF2B5EF4-FFF2-40B4-BE49-F238E27FC236}">
                <a16:creationId xmlns:a16="http://schemas.microsoft.com/office/drawing/2014/main" id="{5086AA3D-90CA-E139-3F90-6A7949762EEC}"/>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42408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B5BF190-7975-4B81-B9D6-A110B105864A}"/>
              </a:ext>
            </a:extLst>
          </p:cNvPr>
          <p:cNvSpPr txBox="1"/>
          <p:nvPr/>
        </p:nvSpPr>
        <p:spPr>
          <a:xfrm>
            <a:off x="1583668" y="1329207"/>
            <a:ext cx="7236804" cy="461665"/>
          </a:xfrm>
          <a:prstGeom prst="rect">
            <a:avLst/>
          </a:prstGeom>
          <a:noFill/>
        </p:spPr>
        <p:txBody>
          <a:bodyPr wrap="square" rtlCol="0">
            <a:spAutoFit/>
          </a:bodyPr>
          <a:lstStyle/>
          <a:p>
            <a:r>
              <a:rPr lang="fr-FR" sz="2400" b="1" dirty="0">
                <a:solidFill>
                  <a:schemeClr val="accent6">
                    <a:lumMod val="75000"/>
                  </a:schemeClr>
                </a:solidFill>
              </a:rPr>
              <a:t>Qualité de la prise de parole en continu</a:t>
            </a:r>
          </a:p>
        </p:txBody>
      </p:sp>
      <p:pic>
        <p:nvPicPr>
          <p:cNvPr id="3" name="Image 2">
            <a:extLst>
              <a:ext uri="{FF2B5EF4-FFF2-40B4-BE49-F238E27FC236}">
                <a16:creationId xmlns:a16="http://schemas.microsoft.com/office/drawing/2014/main" id="{D8DFEFFD-5F60-4480-9DF8-ECF899EF90E2}"/>
              </a:ext>
            </a:extLst>
          </p:cNvPr>
          <p:cNvPicPr>
            <a:picLocks noChangeAspect="1"/>
          </p:cNvPicPr>
          <p:nvPr/>
        </p:nvPicPr>
        <p:blipFill rotWithShape="1">
          <a:blip r:embed="rId2"/>
          <a:srcRect l="47637" t="20586" r="2691" b="7404"/>
          <a:stretch/>
        </p:blipFill>
        <p:spPr>
          <a:xfrm>
            <a:off x="2123728" y="2222039"/>
            <a:ext cx="4896544" cy="3991036"/>
          </a:xfrm>
          <a:prstGeom prst="rect">
            <a:avLst/>
          </a:prstGeom>
        </p:spPr>
      </p:pic>
      <p:sp>
        <p:nvSpPr>
          <p:cNvPr id="8" name="Titre 1">
            <a:extLst>
              <a:ext uri="{FF2B5EF4-FFF2-40B4-BE49-F238E27FC236}">
                <a16:creationId xmlns:a16="http://schemas.microsoft.com/office/drawing/2014/main" id="{19153A77-E2E0-47C6-BA37-43C5106F489D}"/>
              </a:ext>
            </a:extLst>
          </p:cNvPr>
          <p:cNvSpPr txBox="1">
            <a:spLocks/>
          </p:cNvSpPr>
          <p:nvPr/>
        </p:nvSpPr>
        <p:spPr>
          <a:xfrm>
            <a:off x="2451100" y="-12700"/>
            <a:ext cx="6446838" cy="800100"/>
          </a:xfrm>
          <a:prstGeom prst="rect">
            <a:avLst/>
          </a:prstGeom>
        </p:spPr>
        <p:txBody>
          <a:bodyPr lIns="0" tIns="0" rIns="0" bIns="0" anchor="ctr">
            <a:noAutofit/>
          </a:bodyPr>
          <a:lstStyle/>
          <a:p>
            <a:pPr algn="r"/>
            <a:r>
              <a:rPr lang="fr-FR" sz="2800" b="1" kern="0">
                <a:solidFill>
                  <a:srgbClr val="003399"/>
                </a:solidFill>
                <a:latin typeface="+mj-lt"/>
              </a:rPr>
              <a:t>Le grand oral : la grille d’évaluation</a:t>
            </a:r>
            <a:endParaRPr lang="fr-FR" sz="2800" b="1" kern="0" dirty="0">
              <a:solidFill>
                <a:srgbClr val="003399"/>
              </a:solidFill>
              <a:latin typeface="+mj-lt"/>
            </a:endParaRPr>
          </a:p>
        </p:txBody>
      </p:sp>
      <p:pic>
        <p:nvPicPr>
          <p:cNvPr id="9" name="Picture 2" descr="Et si on parlait du Grand oral ? – Speakeasy News">
            <a:extLst>
              <a:ext uri="{FF2B5EF4-FFF2-40B4-BE49-F238E27FC236}">
                <a16:creationId xmlns:a16="http://schemas.microsoft.com/office/drawing/2014/main" id="{5940692E-411F-4138-ABA3-93386CC516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751" y="41494"/>
            <a:ext cx="1192073" cy="76884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1B665D90-2A51-6545-0076-60FD4A98E725}"/>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505987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L’articulation</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2074100" y="822881"/>
            <a:ext cx="6746372" cy="489219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b="1" spc="-1" dirty="0">
                <a:solidFill>
                  <a:srgbClr val="000000"/>
                </a:solidFill>
                <a:latin typeface="Calibri" panose="020F0502020204030204" pitchFamily="34" charset="0"/>
                <a:ea typeface="Lucida Sans Unicode"/>
                <a:cs typeface="Calibri" panose="020F0502020204030204" pitchFamily="34" charset="0"/>
              </a:rPr>
              <a:t>La voix, entraînements possibles : </a:t>
            </a:r>
          </a:p>
          <a:p>
            <a:pPr>
              <a:lnSpc>
                <a:spcPct val="1000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gn="just">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Entraîner </a:t>
            </a:r>
            <a:r>
              <a:rPr lang="fr-FR" sz="24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sa voix par le chant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a:t>
            </a:r>
            <a:r>
              <a:rPr lang="fr-FR" sz="2400" spc="-1" dirty="0" err="1">
                <a:solidFill>
                  <a:srgbClr val="333333"/>
                </a:solidFill>
                <a:latin typeface="Calibri" panose="020F0502020204030204" pitchFamily="34" charset="0"/>
                <a:cs typeface="Calibri" panose="020F0502020204030204" pitchFamily="34" charset="0"/>
                <a:sym typeface="Wingdings 3" panose="05040102010807070707" pitchFamily="18" charset="2"/>
              </a:rPr>
              <a:t>Vocallegra</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a:t>
            </a:r>
          </a:p>
          <a:p>
            <a:pPr algn="just">
              <a:lnSpc>
                <a:spcPct val="100000"/>
              </a:lnSpc>
            </a:pPr>
            <a:endPar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gn="just">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Lecture expressive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 le grand combat » (Henri Michaux), « le corbeau et le renard (Jean de la Fontaine), « Cyrano de Bergerac (Edmond Rostand)… </a:t>
            </a: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gn="just">
              <a:lnSpc>
                <a:spcPct val="100000"/>
              </a:lnSpc>
            </a:pPr>
            <a:endPar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gn="just">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Jeux de mots</a:t>
            </a: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 : travailler les silences. </a:t>
            </a:r>
          </a:p>
          <a:p>
            <a:pPr algn="just">
              <a:lnSpc>
                <a:spcPct val="100000"/>
              </a:lnSpc>
            </a:pP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gn="just">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Application </a:t>
            </a:r>
            <a:r>
              <a:rPr lang="fr-FR" sz="2400" b="1" spc="-1" dirty="0" err="1">
                <a:solidFill>
                  <a:srgbClr val="333333"/>
                </a:solidFill>
                <a:latin typeface="Calibri" panose="020F0502020204030204" pitchFamily="34" charset="0"/>
                <a:cs typeface="Calibri" panose="020F0502020204030204" pitchFamily="34" charset="0"/>
                <a:sym typeface="Wingdings 3" panose="05040102010807070707" pitchFamily="18" charset="2"/>
              </a:rPr>
              <a:t>Vocal’iz</a:t>
            </a:r>
            <a:r>
              <a:rPr lang="fr-FR" sz="24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(proposée par la MGEN) : analyse vocale parlée et chantée.</a:t>
            </a:r>
          </a:p>
          <a:p>
            <a:pPr marL="342900" indent="-342900">
              <a:lnSpc>
                <a:spcPct val="100000"/>
              </a:lnSpc>
              <a:buFont typeface="Wingdings 3" panose="05040102010807070707" pitchFamily="18" charset="2"/>
              <a:buChar char="&quot;"/>
            </a:pP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8D60EE46-DB26-4480-B5ED-99B919ECCE1B}"/>
              </a:ext>
            </a:extLst>
          </p:cNvPr>
          <p:cNvPicPr>
            <a:picLocks noChangeAspect="1"/>
          </p:cNvPicPr>
          <p:nvPr/>
        </p:nvPicPr>
        <p:blipFill rotWithShape="1">
          <a:blip r:embed="rId3"/>
          <a:srcRect l="12988" t="45641" r="64962" b="33349"/>
          <a:stretch/>
        </p:blipFill>
        <p:spPr>
          <a:xfrm>
            <a:off x="395536" y="142639"/>
            <a:ext cx="913622" cy="489441"/>
          </a:xfrm>
          <a:prstGeom prst="rect">
            <a:avLst/>
          </a:prstGeom>
        </p:spPr>
      </p:pic>
      <p:pic>
        <p:nvPicPr>
          <p:cNvPr id="8" name="Image 7">
            <a:extLst>
              <a:ext uri="{FF2B5EF4-FFF2-40B4-BE49-F238E27FC236}">
                <a16:creationId xmlns:a16="http://schemas.microsoft.com/office/drawing/2014/main" id="{248D8FF2-F438-1D9D-239E-7D5622CBF6B2}"/>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978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3"/>
            <a:extLst>
              <a:ext uri="{FF2B5EF4-FFF2-40B4-BE49-F238E27FC236}">
                <a16:creationId xmlns:a16="http://schemas.microsoft.com/office/drawing/2014/main" id="{E05A2D7A-0EAD-5C6B-B439-E4BC3445399C}"/>
              </a:ext>
            </a:extLst>
          </p:cNvPr>
          <p:cNvPicPr>
            <a:picLocks noChangeAspect="1"/>
          </p:cNvPicPr>
          <p:nvPr/>
        </p:nvPicPr>
        <p:blipFill>
          <a:blip r:embed="rId4"/>
          <a:stretch>
            <a:fillRect/>
          </a:stretch>
        </p:blipFill>
        <p:spPr>
          <a:xfrm>
            <a:off x="1547664" y="1772816"/>
            <a:ext cx="1995488" cy="2309813"/>
          </a:xfrm>
          <a:prstGeom prst="rect">
            <a:avLst/>
          </a:prstGeom>
        </p:spPr>
      </p:pic>
      <p:sp>
        <p:nvSpPr>
          <p:cNvPr id="6" name="ZoneTexte 5">
            <a:extLst>
              <a:ext uri="{FF2B5EF4-FFF2-40B4-BE49-F238E27FC236}">
                <a16:creationId xmlns:a16="http://schemas.microsoft.com/office/drawing/2014/main" id="{BDE68D09-32BF-BB67-02D9-89FCFBD18346}"/>
              </a:ext>
            </a:extLst>
          </p:cNvPr>
          <p:cNvSpPr txBox="1"/>
          <p:nvPr/>
        </p:nvSpPr>
        <p:spPr>
          <a:xfrm>
            <a:off x="1187624" y="4221088"/>
            <a:ext cx="3096344" cy="1200329"/>
          </a:xfrm>
          <a:prstGeom prst="rect">
            <a:avLst/>
          </a:prstGeom>
          <a:noFill/>
        </p:spPr>
        <p:txBody>
          <a:bodyPr wrap="square" rtlCol="0">
            <a:spAutoFit/>
          </a:bodyPr>
          <a:lstStyle/>
          <a:p>
            <a:r>
              <a:rPr lang="en-US" i="0" u="none" strike="noStrike" dirty="0">
                <a:effectLst/>
                <a:latin typeface="Inter"/>
              </a:rPr>
              <a:t>Elizabeth G. Anderson School – </a:t>
            </a:r>
            <a:r>
              <a:rPr lang="fr-FR" i="0" u="none" strike="noStrike" dirty="0">
                <a:effectLst/>
                <a:latin typeface="Inter"/>
              </a:rPr>
              <a:t>Le plaidoyer de Michelle Obama pour l'éducation -</a:t>
            </a:r>
          </a:p>
          <a:p>
            <a:pPr algn="l"/>
            <a:r>
              <a:rPr lang="en-US" i="0" u="none" strike="noStrike" dirty="0">
                <a:effectLst/>
                <a:latin typeface="Inter"/>
              </a:rPr>
              <a:t> Avril 2009</a:t>
            </a:r>
          </a:p>
        </p:txBody>
      </p:sp>
      <p:pic>
        <p:nvPicPr>
          <p:cNvPr id="10" name="Image 9">
            <a:hlinkClick r:id="rId5"/>
            <a:extLst>
              <a:ext uri="{FF2B5EF4-FFF2-40B4-BE49-F238E27FC236}">
                <a16:creationId xmlns:a16="http://schemas.microsoft.com/office/drawing/2014/main" id="{FA6A5F7D-9D25-EF3C-D8CD-C9CC0B7460F4}"/>
              </a:ext>
            </a:extLst>
          </p:cNvPr>
          <p:cNvPicPr>
            <a:picLocks noChangeAspect="1"/>
          </p:cNvPicPr>
          <p:nvPr/>
        </p:nvPicPr>
        <p:blipFill>
          <a:blip r:embed="rId6"/>
          <a:stretch>
            <a:fillRect/>
          </a:stretch>
        </p:blipFill>
        <p:spPr>
          <a:xfrm>
            <a:off x="5580112" y="1700808"/>
            <a:ext cx="2016224" cy="2290529"/>
          </a:xfrm>
          <a:prstGeom prst="rect">
            <a:avLst/>
          </a:prstGeom>
        </p:spPr>
      </p:pic>
      <p:sp>
        <p:nvSpPr>
          <p:cNvPr id="11" name="ZoneTexte 10">
            <a:extLst>
              <a:ext uri="{FF2B5EF4-FFF2-40B4-BE49-F238E27FC236}">
                <a16:creationId xmlns:a16="http://schemas.microsoft.com/office/drawing/2014/main" id="{FDD6AAF6-750D-5AE1-CCE0-D2423CBF1733}"/>
              </a:ext>
            </a:extLst>
          </p:cNvPr>
          <p:cNvSpPr txBox="1"/>
          <p:nvPr/>
        </p:nvSpPr>
        <p:spPr>
          <a:xfrm>
            <a:off x="5580112" y="4221088"/>
            <a:ext cx="3240360" cy="923330"/>
          </a:xfrm>
          <a:prstGeom prst="rect">
            <a:avLst/>
          </a:prstGeom>
          <a:noFill/>
        </p:spPr>
        <p:txBody>
          <a:bodyPr wrap="square" rtlCol="0">
            <a:spAutoFit/>
          </a:bodyPr>
          <a:lstStyle/>
          <a:p>
            <a:pPr algn="l"/>
            <a:r>
              <a:rPr lang="fr-FR" b="0" i="0" dirty="0">
                <a:effectLst/>
                <a:latin typeface="Inter"/>
              </a:rPr>
              <a:t>Discours de Michelle Obama à la convention démocrate - 26 juil. 2016</a:t>
            </a:r>
          </a:p>
        </p:txBody>
      </p:sp>
      <p:sp>
        <p:nvSpPr>
          <p:cNvPr id="12" name="ZoneTexte 11">
            <a:extLst>
              <a:ext uri="{FF2B5EF4-FFF2-40B4-BE49-F238E27FC236}">
                <a16:creationId xmlns:a16="http://schemas.microsoft.com/office/drawing/2014/main" id="{47A1F7FB-4886-9CCB-7E60-ABCECA9314B9}"/>
              </a:ext>
            </a:extLst>
          </p:cNvPr>
          <p:cNvSpPr txBox="1"/>
          <p:nvPr/>
        </p:nvSpPr>
        <p:spPr>
          <a:xfrm>
            <a:off x="3059832" y="476672"/>
            <a:ext cx="3888432" cy="523220"/>
          </a:xfrm>
          <a:prstGeom prst="rect">
            <a:avLst/>
          </a:prstGeom>
          <a:noFill/>
        </p:spPr>
        <p:txBody>
          <a:bodyPr wrap="square" rtlCol="0">
            <a:spAutoFit/>
          </a:bodyPr>
          <a:lstStyle/>
          <a:p>
            <a:r>
              <a:rPr lang="fr-FR" sz="2800" b="1" dirty="0">
                <a:solidFill>
                  <a:srgbClr val="003399"/>
                </a:solidFill>
                <a:latin typeface="Calibri" panose="020F0502020204030204" pitchFamily="34" charset="0"/>
                <a:cs typeface="Calibri" panose="020F0502020204030204" pitchFamily="34" charset="0"/>
              </a:rPr>
              <a:t>Une évolution…</a:t>
            </a:r>
          </a:p>
        </p:txBody>
      </p:sp>
      <p:pic>
        <p:nvPicPr>
          <p:cNvPr id="13" name="Image 12">
            <a:extLst>
              <a:ext uri="{FF2B5EF4-FFF2-40B4-BE49-F238E27FC236}">
                <a16:creationId xmlns:a16="http://schemas.microsoft.com/office/drawing/2014/main" id="{BA5027F1-4582-0164-6FA2-D78B870E1736}"/>
              </a:ext>
            </a:extLst>
          </p:cNvPr>
          <p:cNvPicPr>
            <a:picLocks noChangeAspect="1"/>
          </p:cNvPicPr>
          <p:nvPr/>
        </p:nvPicPr>
        <p:blipFill>
          <a:blip r:embed="rId7"/>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77222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F208BED7-A1C2-4B96-ACB9-F0AEE8B1B4E3}"/>
              </a:ext>
            </a:extLst>
          </p:cNvPr>
          <p:cNvSpPr>
            <a:spLocks noGrp="1"/>
          </p:cNvSpPr>
          <p:nvPr>
            <p:ph type="subTitle"/>
          </p:nvPr>
        </p:nvSpPr>
        <p:spPr>
          <a:xfrm>
            <a:off x="3491880" y="831552"/>
            <a:ext cx="3168352" cy="1440160"/>
          </a:xfrm>
        </p:spPr>
        <p:txBody>
          <a:bodyPr/>
          <a:lstStyle/>
          <a:p>
            <a:r>
              <a:rPr lang="fr-FR" sz="4000" b="1" dirty="0">
                <a:latin typeface="Cambria" panose="02040503050406030204" pitchFamily="18" charset="0"/>
                <a:ea typeface="Cambria" panose="02040503050406030204" pitchFamily="18" charset="0"/>
              </a:rPr>
              <a:t>L’art oratoire</a:t>
            </a:r>
          </a:p>
        </p:txBody>
      </p:sp>
      <p:pic>
        <p:nvPicPr>
          <p:cNvPr id="4" name="Image 3">
            <a:extLst>
              <a:ext uri="{FF2B5EF4-FFF2-40B4-BE49-F238E27FC236}">
                <a16:creationId xmlns:a16="http://schemas.microsoft.com/office/drawing/2014/main" id="{5B8BAD39-9EB8-44E6-A1A3-06F4CF3603AB}"/>
              </a:ext>
            </a:extLst>
          </p:cNvPr>
          <p:cNvPicPr>
            <a:picLocks noChangeAspect="1"/>
          </p:cNvPicPr>
          <p:nvPr/>
        </p:nvPicPr>
        <p:blipFill rotWithShape="1">
          <a:blip r:embed="rId2"/>
          <a:srcRect l="31888" t="37394" r="49999" b="34592"/>
          <a:stretch/>
        </p:blipFill>
        <p:spPr>
          <a:xfrm>
            <a:off x="4427984" y="2492896"/>
            <a:ext cx="1656184" cy="1440161"/>
          </a:xfrm>
          <a:prstGeom prst="rect">
            <a:avLst/>
          </a:prstGeom>
        </p:spPr>
      </p:pic>
      <p:sp>
        <p:nvSpPr>
          <p:cNvPr id="5" name="ZoneTexte 4">
            <a:extLst>
              <a:ext uri="{FF2B5EF4-FFF2-40B4-BE49-F238E27FC236}">
                <a16:creationId xmlns:a16="http://schemas.microsoft.com/office/drawing/2014/main" id="{8CAC5131-FF2F-4675-A4B9-36BCCCAC717C}"/>
              </a:ext>
            </a:extLst>
          </p:cNvPr>
          <p:cNvSpPr txBox="1"/>
          <p:nvPr/>
        </p:nvSpPr>
        <p:spPr>
          <a:xfrm>
            <a:off x="3671900" y="4365104"/>
            <a:ext cx="2808312" cy="954107"/>
          </a:xfrm>
          <a:prstGeom prst="rect">
            <a:avLst/>
          </a:prstGeom>
          <a:noFill/>
        </p:spPr>
        <p:txBody>
          <a:bodyPr wrap="square" rtlCol="0">
            <a:spAutoFit/>
          </a:bodyPr>
          <a:lstStyle/>
          <a:p>
            <a:pPr algn="ctr"/>
            <a:r>
              <a:rPr lang="fr-FR" sz="2800" dirty="0">
                <a:latin typeface="Cambria" panose="02040503050406030204" pitchFamily="18" charset="0"/>
                <a:ea typeface="Cambria" panose="02040503050406030204" pitchFamily="18" charset="0"/>
              </a:rPr>
              <a:t>L’introduction</a:t>
            </a:r>
          </a:p>
          <a:p>
            <a:pPr algn="ctr"/>
            <a:r>
              <a:rPr lang="fr-FR" sz="2800" dirty="0">
                <a:latin typeface="Cambria" panose="02040503050406030204" pitchFamily="18" charset="0"/>
                <a:ea typeface="Cambria" panose="02040503050406030204" pitchFamily="18" charset="0"/>
              </a:rPr>
              <a:t>(exorde)</a:t>
            </a:r>
          </a:p>
        </p:txBody>
      </p:sp>
      <p:pic>
        <p:nvPicPr>
          <p:cNvPr id="7" name="Image 6">
            <a:extLst>
              <a:ext uri="{FF2B5EF4-FFF2-40B4-BE49-F238E27FC236}">
                <a16:creationId xmlns:a16="http://schemas.microsoft.com/office/drawing/2014/main" id="{052E1F3B-238B-E7BD-D6F3-2B202096B74D}"/>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6239355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6247180" y="0"/>
            <a:ext cx="252556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Exposé 5 mn</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2195736" y="1370638"/>
            <a:ext cx="6956136" cy="507685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1.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A quoi correspond 5 min de discours ? </a:t>
            </a:r>
            <a:endParaRPr lang="fr-FR" sz="2000" b="1"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54013" indent="88900">
              <a:lnSpc>
                <a:spcPct val="100000"/>
              </a:lnSpc>
            </a:pPr>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spc="-1" dirty="0">
                <a:solidFill>
                  <a:schemeClr val="tx1">
                    <a:lumMod val="75000"/>
                    <a:lumOff val="25000"/>
                  </a:schemeClr>
                </a:solidFill>
                <a:latin typeface="Calibri" panose="020F0502020204030204" pitchFamily="34" charset="0"/>
                <a:ea typeface="Lucida Sans Unicode"/>
                <a:cs typeface="Calibri" panose="020F0502020204030204" pitchFamily="34" charset="0"/>
                <a:sym typeface="Wingdings 3" panose="05040102010807070707" pitchFamily="18" charset="2"/>
              </a:rPr>
              <a:t>Un recto verso de texte dactylographié.</a:t>
            </a:r>
            <a:endParaRPr lang="fr-FR" sz="2000" spc="-1" dirty="0">
              <a:solidFill>
                <a:schemeClr val="tx1">
                  <a:lumMod val="75000"/>
                  <a:lumOff val="25000"/>
                </a:schemeClr>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2.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Faut-il rédiger par écrit mon discours ?</a:t>
            </a:r>
            <a:endParaRPr lang="fr-FR" sz="2000" b="1"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54013">
              <a:lnSpc>
                <a:spcPct val="100000"/>
              </a:lnSpc>
            </a:pPr>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Peut être une étape (aide à la formulation et à la structuration) mais ce ne sera pas la version définitive. Fortement déconseillé d’apprendre par cœur. </a:t>
            </a:r>
            <a:endParaRPr lang="fr-FR" sz="20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3.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Quelle place laisser au silence? </a:t>
            </a:r>
          </a:p>
          <a:p>
            <a:pPr>
              <a:lnSpc>
                <a:spcPct val="100000"/>
              </a:lnSpc>
            </a:pPr>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Ne pas parler pendant 5 mn avec débit trop rapide. </a:t>
            </a:r>
          </a:p>
          <a:p>
            <a:pPr>
              <a:lnSpc>
                <a:spcPct val="100000"/>
              </a:lnSpc>
            </a:pPr>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Il faut ménager des silences au moment opportun pour laisser raisonner le sens des propos dans la tête du jury,</a:t>
            </a:r>
          </a:p>
          <a:p>
            <a:pPr>
              <a:lnSpc>
                <a:spcPct val="100000"/>
              </a:lnSpc>
            </a:pPr>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Silences représentent 1/3 de la présentation au total.</a:t>
            </a:r>
            <a:r>
              <a:rPr lang="fr-FR" sz="20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a:t>
            </a:r>
          </a:p>
          <a:p>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4.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Quel plan choisir ? </a:t>
            </a:r>
          </a:p>
          <a:p>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spc="-1" dirty="0">
                <a:solidFill>
                  <a:schemeClr val="tx1">
                    <a:lumMod val="75000"/>
                    <a:lumOff val="25000"/>
                  </a:schemeClr>
                </a:solidFill>
                <a:latin typeface="Calibri" panose="020F0502020204030204" pitchFamily="34" charset="0"/>
                <a:ea typeface="Lucida Sans Unicode"/>
                <a:cs typeface="Calibri" panose="020F0502020204030204" pitchFamily="34" charset="0"/>
                <a:sym typeface="Wingdings 3" panose="05040102010807070707" pitchFamily="18" charset="2"/>
              </a:rPr>
              <a:t>Pas de plan imposé : il faut des propos clairs et convaincants.</a:t>
            </a:r>
          </a:p>
          <a:p>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000" spc="-1" dirty="0">
                <a:solidFill>
                  <a:schemeClr val="tx1">
                    <a:lumMod val="75000"/>
                    <a:lumOff val="25000"/>
                  </a:schemeClr>
                </a:solidFill>
                <a:latin typeface="Calibri" panose="020F0502020204030204" pitchFamily="34" charset="0"/>
                <a:ea typeface="Lucida Sans Unicode"/>
                <a:cs typeface="Calibri" panose="020F0502020204030204" pitchFamily="34" charset="0"/>
                <a:sym typeface="Wingdings 3" panose="05040102010807070707" pitchFamily="18" charset="2"/>
              </a:rPr>
              <a:t>Plan qui convient le mieux pour développer les idées</a:t>
            </a:r>
          </a:p>
          <a:p>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spc="-1" dirty="0">
                <a:solidFill>
                  <a:schemeClr val="tx1">
                    <a:lumMod val="75000"/>
                    <a:lumOff val="25000"/>
                  </a:schemeClr>
                </a:solidFill>
                <a:latin typeface="Calibri" panose="020F0502020204030204" pitchFamily="34" charset="0"/>
                <a:ea typeface="Lucida Sans Unicode"/>
                <a:cs typeface="Calibri" panose="020F0502020204030204" pitchFamily="34" charset="0"/>
                <a:sym typeface="Wingdings 3" panose="05040102010807070707" pitchFamily="18" charset="2"/>
              </a:rPr>
              <a:t>Articulation des idées de manière logique et les appuyer par les exemples précis.</a:t>
            </a:r>
          </a:p>
        </p:txBody>
      </p:sp>
      <p:pic>
        <p:nvPicPr>
          <p:cNvPr id="6" name="Image 5">
            <a:extLst>
              <a:ext uri="{FF2B5EF4-FFF2-40B4-BE49-F238E27FC236}">
                <a16:creationId xmlns:a16="http://schemas.microsoft.com/office/drawing/2014/main" id="{6B89BF4F-1901-47AF-AFC2-A5B8FDFE51AD}"/>
              </a:ext>
            </a:extLst>
          </p:cNvPr>
          <p:cNvPicPr>
            <a:picLocks noChangeAspect="1"/>
          </p:cNvPicPr>
          <p:nvPr/>
        </p:nvPicPr>
        <p:blipFill rotWithShape="1">
          <a:blip r:embed="rId3"/>
          <a:srcRect l="31888" t="37394" r="49999" b="34592"/>
          <a:stretch/>
        </p:blipFill>
        <p:spPr>
          <a:xfrm>
            <a:off x="371260" y="0"/>
            <a:ext cx="1068324" cy="928978"/>
          </a:xfrm>
          <a:prstGeom prst="rect">
            <a:avLst/>
          </a:prstGeom>
        </p:spPr>
      </p:pic>
      <p:pic>
        <p:nvPicPr>
          <p:cNvPr id="8" name="Image 7">
            <a:extLst>
              <a:ext uri="{FF2B5EF4-FFF2-40B4-BE49-F238E27FC236}">
                <a16:creationId xmlns:a16="http://schemas.microsoft.com/office/drawing/2014/main" id="{172B548A-737E-0DA8-12CB-5534CA91617E}"/>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97807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4788024" y="-12600"/>
            <a:ext cx="4109736"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Conclusion de l’exposé </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2195736" y="787320"/>
            <a:ext cx="6805352" cy="576935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4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1.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Combien de temps une conclusion doit-elle durer  ? </a:t>
            </a:r>
            <a:endParaRPr lang="fr-FR" sz="2000" b="1"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54013">
              <a:lnSpc>
                <a:spcPct val="100000"/>
              </a:lnSpc>
            </a:pPr>
            <a:r>
              <a:rPr lang="fr-FR" sz="2000" spc="-1" dirty="0">
                <a:solidFill>
                  <a:schemeClr val="tx1">
                    <a:lumMod val="75000"/>
                    <a:lumOff val="25000"/>
                  </a:schemeClr>
                </a:solidFill>
                <a:latin typeface="Calibri" panose="020F0502020204030204" pitchFamily="34" charset="0"/>
                <a:ea typeface="Lucida Sans Unicode"/>
                <a:cs typeface="Calibri" panose="020F0502020204030204" pitchFamily="34" charset="0"/>
                <a:sym typeface="Wingdings 3" panose="05040102010807070707" pitchFamily="18" charset="2"/>
              </a:rPr>
              <a:t>Elle représente 10 % du discours, soit 30 secondes d’un discours de 5 mn.</a:t>
            </a:r>
          </a:p>
          <a:p>
            <a:pPr marL="354013">
              <a:lnSpc>
                <a:spcPts val="1000"/>
              </a:lnSpc>
            </a:pPr>
            <a:endParaRPr lang="fr-FR" sz="2000" spc="-1" dirty="0">
              <a:solidFill>
                <a:schemeClr val="tx1">
                  <a:lumMod val="75000"/>
                  <a:lumOff val="25000"/>
                </a:schemeClr>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2.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Comment l’organiser ?</a:t>
            </a:r>
            <a:endParaRPr lang="fr-FR" sz="2000" b="1"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54013">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Synthèse</a:t>
            </a:r>
            <a:r>
              <a:rPr lang="fr-FR" sz="20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 (1 à 2 phrases) : résumé bref des idées essentielles (réponse à la question.</a:t>
            </a:r>
          </a:p>
          <a:p>
            <a:pPr marL="354013">
              <a:lnSpc>
                <a:spcPct val="100000"/>
              </a:lnSpc>
            </a:pPr>
            <a:r>
              <a:rPr lang="fr-FR" sz="20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Apports personnels  </a:t>
            </a:r>
            <a:r>
              <a:rPr lang="fr-FR" sz="20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(1 à 2 phrases) : sur le travail de recherche, sur ce qui a été découvert.</a:t>
            </a:r>
          </a:p>
          <a:p>
            <a:pPr marL="354013">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Ouverture </a:t>
            </a:r>
            <a:r>
              <a:rPr lang="fr-FR" sz="20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(1 à 2 phrases) : une mise en perspective du sujet par rapport au monde qui nous entoure, des pistes d’approfondissement, des questions ouvertes (pour faire le lien avec le temps d’échange qui va suivre).</a:t>
            </a:r>
          </a:p>
          <a:p>
            <a:pPr marL="354013">
              <a:lnSpc>
                <a:spcPts val="1000"/>
              </a:lnSpc>
            </a:pPr>
            <a:endParaRPr lang="fr-FR" sz="20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3.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Faut-il mémoriser ? </a:t>
            </a:r>
          </a:p>
          <a:p>
            <a:pPr marL="265113">
              <a:lnSpc>
                <a:spcPct val="100000"/>
              </a:lnSpc>
            </a:pPr>
            <a:r>
              <a:rPr lang="fr-FR" sz="2000" spc="-1" dirty="0" err="1">
                <a:solidFill>
                  <a:srgbClr val="333333"/>
                </a:solidFill>
                <a:latin typeface="Calibri" panose="020F0502020204030204" pitchFamily="34" charset="0"/>
                <a:cs typeface="Calibri" panose="020F0502020204030204" pitchFamily="34" charset="0"/>
                <a:sym typeface="Wingdings 3" panose="05040102010807070707" pitchFamily="18" charset="2"/>
              </a:rPr>
              <a:t>ll</a:t>
            </a:r>
            <a:r>
              <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s’agit de la dernière impression donnée : la dernière phrase peut être apprise par cœur. </a:t>
            </a:r>
          </a:p>
          <a:p>
            <a:pPr>
              <a:lnSpc>
                <a:spcPts val="1000"/>
              </a:lnSpc>
            </a:pPr>
            <a:endPar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a:t>
            </a: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4.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Comment s’exercer ? </a:t>
            </a:r>
          </a:p>
          <a:p>
            <a:pPr marL="265113"/>
            <a:r>
              <a:rPr lang="fr-FR" sz="20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000" spc="-1" dirty="0">
                <a:solidFill>
                  <a:schemeClr val="tx1">
                    <a:lumMod val="75000"/>
                    <a:lumOff val="25000"/>
                  </a:schemeClr>
                </a:solidFill>
                <a:latin typeface="Calibri" panose="020F0502020204030204" pitchFamily="34" charset="0"/>
                <a:ea typeface="Lucida Sans Unicode"/>
                <a:cs typeface="Calibri" panose="020F0502020204030204" pitchFamily="34" charset="0"/>
                <a:sym typeface="Wingdings 3" panose="05040102010807070707" pitchFamily="18" charset="2"/>
              </a:rPr>
              <a:t>Entraînement régulier en s’enregistrant</a:t>
            </a:r>
          </a:p>
        </p:txBody>
      </p:sp>
      <p:pic>
        <p:nvPicPr>
          <p:cNvPr id="6" name="Image 5">
            <a:extLst>
              <a:ext uri="{FF2B5EF4-FFF2-40B4-BE49-F238E27FC236}">
                <a16:creationId xmlns:a16="http://schemas.microsoft.com/office/drawing/2014/main" id="{9B6DC6C1-FF33-450A-8662-60E16F509547}"/>
              </a:ext>
            </a:extLst>
          </p:cNvPr>
          <p:cNvPicPr>
            <a:picLocks noChangeAspect="1"/>
          </p:cNvPicPr>
          <p:nvPr/>
        </p:nvPicPr>
        <p:blipFill rotWithShape="1">
          <a:blip r:embed="rId3"/>
          <a:srcRect l="31888" t="37394" r="49999" b="34592"/>
          <a:stretch/>
        </p:blipFill>
        <p:spPr>
          <a:xfrm>
            <a:off x="246240" y="0"/>
            <a:ext cx="1068324" cy="928978"/>
          </a:xfrm>
          <a:prstGeom prst="rect">
            <a:avLst/>
          </a:prstGeom>
        </p:spPr>
      </p:pic>
      <p:pic>
        <p:nvPicPr>
          <p:cNvPr id="8" name="Image 7">
            <a:extLst>
              <a:ext uri="{FF2B5EF4-FFF2-40B4-BE49-F238E27FC236}">
                <a16:creationId xmlns:a16="http://schemas.microsoft.com/office/drawing/2014/main" id="{49A046B9-51FC-8B3C-56AE-E84D303DDDB4}"/>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46527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Les figures de répétition </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2195736" y="1286909"/>
            <a:ext cx="6840804" cy="49400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A l’oral il est important d’aider les auditeurs à </a:t>
            </a:r>
            <a:r>
              <a:rPr lang="fr-FR" sz="2000" b="1" u="sng" spc="-1" dirty="0">
                <a:solidFill>
                  <a:srgbClr val="FF00FF"/>
                </a:solidFill>
                <a:latin typeface="Calibri" panose="020F0502020204030204" pitchFamily="34" charset="0"/>
                <a:cs typeface="Calibri" panose="020F0502020204030204" pitchFamily="34" charset="0"/>
                <a:sym typeface="Wingdings 3" panose="05040102010807070707" pitchFamily="18" charset="2"/>
              </a:rPr>
              <a:t>mémoriser les idées</a:t>
            </a: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 les </a:t>
            </a:r>
            <a:r>
              <a:rPr lang="fr-FR" sz="2000" b="1" u="sng" spc="-1" dirty="0">
                <a:solidFill>
                  <a:srgbClr val="FF00FF"/>
                </a:solidFill>
                <a:latin typeface="Calibri" panose="020F0502020204030204" pitchFamily="34" charset="0"/>
                <a:cs typeface="Calibri" panose="020F0502020204030204" pitchFamily="34" charset="0"/>
                <a:sym typeface="Wingdings 3" panose="05040102010807070707" pitchFamily="18" charset="2"/>
              </a:rPr>
              <a:t>répétitions</a:t>
            </a: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 peuvent y aider : </a:t>
            </a:r>
          </a:p>
          <a:p>
            <a:pPr>
              <a:lnSpc>
                <a:spcPct val="100000"/>
              </a:lnSpc>
            </a:pPr>
            <a:endParaRPr lang="fr-FR" sz="2400" b="1" spc="-1" dirty="0">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4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1.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Une répétition simple : </a:t>
            </a:r>
            <a:endParaRPr lang="fr-FR" sz="2000" b="1"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54013">
              <a:lnSpc>
                <a:spcPct val="100000"/>
              </a:lnSpc>
            </a:pPr>
            <a:r>
              <a:rPr lang="fr-FR" sz="2000" spc="-1" dirty="0">
                <a:solidFill>
                  <a:schemeClr val="tx1">
                    <a:lumMod val="75000"/>
                    <a:lumOff val="25000"/>
                  </a:schemeClr>
                </a:solidFill>
                <a:latin typeface="Calibri" panose="020F0502020204030204" pitchFamily="34" charset="0"/>
                <a:ea typeface="Lucida Sans Unicode"/>
                <a:cs typeface="Calibri" panose="020F0502020204030204" pitchFamily="34" charset="0"/>
                <a:sym typeface="Wingdings 3" panose="05040102010807070707" pitchFamily="18" charset="2"/>
              </a:rPr>
              <a:t>« Le temps s’en va, le temps s’en va, ma Dame… » Ronsard</a:t>
            </a:r>
          </a:p>
          <a:p>
            <a:pPr marL="354013">
              <a:lnSpc>
                <a:spcPts val="1000"/>
              </a:lnSpc>
            </a:pPr>
            <a:endParaRPr lang="fr-FR" sz="2000" spc="-1" dirty="0">
              <a:solidFill>
                <a:schemeClr val="tx1">
                  <a:lumMod val="75000"/>
                  <a:lumOff val="25000"/>
                </a:schemeClr>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2. </a:t>
            </a:r>
            <a:r>
              <a:rPr lang="fr-FR" b="1" dirty="0">
                <a:latin typeface="Calibri" panose="020F0502020204030204" pitchFamily="34" charset="0"/>
                <a:cs typeface="Calibri" panose="020F0502020204030204" pitchFamily="34" charset="0"/>
              </a:rPr>
              <a:t>Une anaphore (répétitions en début de plusieurs phrases ou paragraphes) :</a:t>
            </a:r>
          </a:p>
          <a:p>
            <a:pPr marL="354013">
              <a:lnSpc>
                <a:spcPct val="100000"/>
              </a:lnSpc>
            </a:pPr>
            <a:r>
              <a:rPr lang="fr-FR" b="1" dirty="0">
                <a:latin typeface="Calibri" panose="020F0502020204030204" pitchFamily="34" charset="0"/>
                <a:cs typeface="Calibri" panose="020F0502020204030204" pitchFamily="34" charset="0"/>
              </a:rPr>
              <a:t> </a:t>
            </a:r>
            <a:r>
              <a:rPr lang="fr-FR" sz="2000" dirty="0">
                <a:latin typeface="Calibri" panose="020F0502020204030204" pitchFamily="34" charset="0"/>
                <a:cs typeface="Calibri" panose="020F0502020204030204" pitchFamily="34" charset="0"/>
              </a:rPr>
              <a:t>« I have a </a:t>
            </a:r>
            <a:r>
              <a:rPr lang="fr-FR" sz="2000" dirty="0" err="1">
                <a:latin typeface="Calibri" panose="020F0502020204030204" pitchFamily="34" charset="0"/>
                <a:cs typeface="Calibri" panose="020F0502020204030204" pitchFamily="34" charset="0"/>
              </a:rPr>
              <a:t>dream</a:t>
            </a:r>
            <a:r>
              <a:rPr lang="fr-FR" sz="2000" dirty="0">
                <a:latin typeface="Calibri" panose="020F0502020204030204" pitchFamily="34" charset="0"/>
                <a:cs typeface="Calibri" panose="020F0502020204030204" pitchFamily="34" charset="0"/>
              </a:rPr>
              <a:t>… » Martin Luther King </a:t>
            </a:r>
            <a:endParaRPr lang="fr-FR" sz="2000" b="1"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ts val="2000"/>
              </a:lnSpc>
            </a:pPr>
            <a:endPar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3.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U</a:t>
            </a:r>
            <a:r>
              <a:rPr lang="fr-FR" b="1" dirty="0"/>
              <a:t>ne épiphore (répétitions en fin de phrases) </a:t>
            </a:r>
          </a:p>
          <a:p>
            <a:pPr marL="354013">
              <a:lnSpc>
                <a:spcPct val="100000"/>
              </a:lnSpc>
            </a:pPr>
            <a:r>
              <a:rPr lang="fr-FR" dirty="0">
                <a:latin typeface="Calibri" panose="020F0502020204030204" pitchFamily="34" charset="0"/>
                <a:cs typeface="Calibri" panose="020F0502020204030204" pitchFamily="34" charset="0"/>
              </a:rPr>
              <a:t>« …comme d’habitude » Claude François</a:t>
            </a:r>
            <a:endPar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ts val="1000"/>
              </a:lnSpc>
            </a:pPr>
            <a:endPar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4. </a:t>
            </a:r>
            <a:r>
              <a:rPr lang="fr-FR" sz="2000" b="1" spc="-1" dirty="0">
                <a:latin typeface="Calibri" panose="020F0502020204030204" pitchFamily="34" charset="0"/>
                <a:cs typeface="Calibri" panose="020F0502020204030204" pitchFamily="34" charset="0"/>
                <a:sym typeface="Wingdings 3" panose="05040102010807070707" pitchFamily="18" charset="2"/>
              </a:rPr>
              <a:t>Une gradation (accumulation croissante ou décroissante) :</a:t>
            </a:r>
          </a:p>
          <a:p>
            <a:pPr marL="354013"/>
            <a:r>
              <a:rPr lang="fr-FR" dirty="0"/>
              <a:t>«</a:t>
            </a:r>
            <a:r>
              <a:rPr lang="fr-FR" sz="2000" dirty="0">
                <a:latin typeface="Calibri" panose="020F0502020204030204" pitchFamily="34" charset="0"/>
                <a:cs typeface="Calibri" panose="020F0502020204030204" pitchFamily="34" charset="0"/>
              </a:rPr>
              <a:t>C’est un roc ! …C’est un pic ! …C’est un cap ! Que dis-je c’est une cap ? …C’est une péninsule ! » Edmond Rostand </a:t>
            </a:r>
            <a:endParaRPr lang="fr-FR" sz="2000" spc="-1" dirty="0">
              <a:solidFill>
                <a:schemeClr val="tx1">
                  <a:lumMod val="75000"/>
                  <a:lumOff val="25000"/>
                </a:schemeClr>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marL="342900" indent="-342900">
              <a:lnSpc>
                <a:spcPts val="2000"/>
              </a:lnSpc>
              <a:buFont typeface="Wingdings 3" panose="05040102010807070707" pitchFamily="18" charset="2"/>
              <a:buChar char="&quot;"/>
            </a:pPr>
            <a:endParaRPr lang="fr-FR" sz="2400" b="1"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p:txBody>
      </p:sp>
      <p:pic>
        <p:nvPicPr>
          <p:cNvPr id="8" name="Image 7">
            <a:extLst>
              <a:ext uri="{FF2B5EF4-FFF2-40B4-BE49-F238E27FC236}">
                <a16:creationId xmlns:a16="http://schemas.microsoft.com/office/drawing/2014/main" id="{672465BE-9DCE-4048-9F43-ED02530BC459}"/>
              </a:ext>
            </a:extLst>
          </p:cNvPr>
          <p:cNvPicPr>
            <a:picLocks noChangeAspect="1"/>
          </p:cNvPicPr>
          <p:nvPr/>
        </p:nvPicPr>
        <p:blipFill rotWithShape="1">
          <a:blip r:embed="rId3"/>
          <a:srcRect l="31888" t="37394" r="49999" b="34592"/>
          <a:stretch/>
        </p:blipFill>
        <p:spPr>
          <a:xfrm>
            <a:off x="246240" y="0"/>
            <a:ext cx="1068324" cy="928978"/>
          </a:xfrm>
          <a:prstGeom prst="rect">
            <a:avLst/>
          </a:prstGeom>
        </p:spPr>
      </p:pic>
      <p:pic>
        <p:nvPicPr>
          <p:cNvPr id="6" name="Image 5">
            <a:extLst>
              <a:ext uri="{FF2B5EF4-FFF2-40B4-BE49-F238E27FC236}">
                <a16:creationId xmlns:a16="http://schemas.microsoft.com/office/drawing/2014/main" id="{B825AE58-6049-E544-92D9-1EE188DAFCF6}"/>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63237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Les figures de ressemblance </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2123728" y="767607"/>
            <a:ext cx="6912812" cy="555391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A l’oral, il est important d’aider les auditeurs à </a:t>
            </a:r>
            <a:r>
              <a:rPr lang="fr-FR" sz="2000" b="1" u="sng" spc="-1" dirty="0">
                <a:solidFill>
                  <a:srgbClr val="FF00FF"/>
                </a:solidFill>
                <a:latin typeface="Calibri" panose="020F0502020204030204" pitchFamily="34" charset="0"/>
                <a:cs typeface="Calibri" panose="020F0502020204030204" pitchFamily="34" charset="0"/>
                <a:sym typeface="Wingdings 3" panose="05040102010807070707" pitchFamily="18" charset="2"/>
              </a:rPr>
              <a:t>visualiser les idées </a:t>
            </a: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pour mieux les comprendre. Les </a:t>
            </a:r>
            <a:r>
              <a:rPr lang="fr-FR" sz="2000" b="1" u="sng" spc="-1" dirty="0">
                <a:solidFill>
                  <a:srgbClr val="FF00FF"/>
                </a:solidFill>
                <a:latin typeface="Calibri" panose="020F0502020204030204" pitchFamily="34" charset="0"/>
                <a:cs typeface="Calibri" panose="020F0502020204030204" pitchFamily="34" charset="0"/>
                <a:sym typeface="Wingdings 3" panose="05040102010807070707" pitchFamily="18" charset="2"/>
              </a:rPr>
              <a:t>analogies</a:t>
            </a: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 sont utiles pour rendre une idée plus concrète : </a:t>
            </a:r>
          </a:p>
          <a:p>
            <a:pPr>
              <a:lnSpc>
                <a:spcPct val="100000"/>
              </a:lnSpc>
            </a:pPr>
            <a:r>
              <a:rPr lang="fr-FR" sz="24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1. </a:t>
            </a:r>
            <a:r>
              <a:rPr lang="fr-FR" sz="2000" b="1" spc="-1" dirty="0">
                <a:latin typeface="Calibri" panose="020F0502020204030204" pitchFamily="34" charset="0"/>
                <a:cs typeface="Calibri" panose="020F0502020204030204" pitchFamily="34" charset="0"/>
                <a:sym typeface="Wingdings 3" panose="05040102010807070707" pitchFamily="18" charset="2"/>
              </a:rPr>
              <a:t>Une comparaison : explicite (comme/ainsi que/pareil…)</a:t>
            </a:r>
            <a:endParaRPr lang="fr-FR" sz="2000" b="1" strike="noStrike" spc="-1" dirty="0">
              <a:latin typeface="Calibri" panose="020F0502020204030204" pitchFamily="34" charset="0"/>
              <a:cs typeface="Calibri" panose="020F0502020204030204" pitchFamily="34" charset="0"/>
              <a:sym typeface="Wingdings 3" panose="05040102010807070707" pitchFamily="18" charset="2"/>
            </a:endParaRPr>
          </a:p>
          <a:p>
            <a:pPr marL="354013">
              <a:lnSpc>
                <a:spcPct val="100000"/>
              </a:lnSpc>
            </a:pPr>
            <a:r>
              <a:rPr lang="fr-FR" dirty="0">
                <a:solidFill>
                  <a:schemeClr val="tx1">
                    <a:lumMod val="65000"/>
                    <a:lumOff val="35000"/>
                  </a:schemeClr>
                </a:solidFill>
                <a:latin typeface="Calibri" panose="020F0502020204030204" pitchFamily="34" charset="0"/>
                <a:cs typeface="Calibri" panose="020F0502020204030204" pitchFamily="34" charset="0"/>
              </a:rPr>
              <a:t>«Au crépuscule de sa vie, l’étoile possède une structure </a:t>
            </a:r>
            <a:r>
              <a:rPr lang="fr-FR" b="1" dirty="0">
                <a:solidFill>
                  <a:schemeClr val="tx1">
                    <a:lumMod val="65000"/>
                    <a:lumOff val="35000"/>
                  </a:schemeClr>
                </a:solidFill>
                <a:latin typeface="Calibri" panose="020F0502020204030204" pitchFamily="34" charset="0"/>
                <a:cs typeface="Calibri" panose="020F0502020204030204" pitchFamily="34" charset="0"/>
              </a:rPr>
              <a:t>qui ressemble à une pelure d’oignon</a:t>
            </a:r>
            <a:r>
              <a:rPr lang="fr-FR" dirty="0">
                <a:solidFill>
                  <a:schemeClr val="tx1">
                    <a:lumMod val="65000"/>
                    <a:lumOff val="35000"/>
                  </a:schemeClr>
                </a:solidFill>
                <a:latin typeface="Calibri" panose="020F0502020204030204" pitchFamily="34" charset="0"/>
                <a:cs typeface="Calibri" panose="020F0502020204030204" pitchFamily="34" charset="0"/>
              </a:rPr>
              <a:t>». Discours scientifique </a:t>
            </a:r>
            <a:endParaRPr lang="fr-FR" sz="2000" spc="-1" dirty="0">
              <a:solidFill>
                <a:schemeClr val="tx1">
                  <a:lumMod val="65000"/>
                  <a:lumOff val="35000"/>
                </a:schemeClr>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marL="354013">
              <a:lnSpc>
                <a:spcPts val="1000"/>
              </a:lnSpc>
            </a:pPr>
            <a:endParaRPr lang="fr-FR" sz="2000" spc="-1" dirty="0">
              <a:solidFill>
                <a:schemeClr val="tx1">
                  <a:lumMod val="75000"/>
                  <a:lumOff val="25000"/>
                </a:schemeClr>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2. </a:t>
            </a:r>
            <a:r>
              <a:rPr lang="fr-FR" b="1" dirty="0">
                <a:latin typeface="Calibri" panose="020F0502020204030204" pitchFamily="34" charset="0"/>
                <a:cs typeface="Calibri" panose="020F0502020204030204" pitchFamily="34" charset="0"/>
              </a:rPr>
              <a:t>Une métaphore : implicite :</a:t>
            </a:r>
          </a:p>
          <a:p>
            <a:pPr marL="354013">
              <a:lnSpc>
                <a:spcPct val="100000"/>
              </a:lnSpc>
            </a:pPr>
            <a:r>
              <a:rPr lang="fr-FR" b="1" dirty="0">
                <a:latin typeface="Calibri" panose="020F0502020204030204" pitchFamily="34" charset="0"/>
                <a:cs typeface="Calibri" panose="020F0502020204030204" pitchFamily="34" charset="0"/>
              </a:rPr>
              <a:t> </a:t>
            </a:r>
            <a:r>
              <a:rPr lang="fr-FR" dirty="0">
                <a:solidFill>
                  <a:schemeClr val="tx1">
                    <a:lumMod val="65000"/>
                    <a:lumOff val="35000"/>
                  </a:schemeClr>
                </a:solidFill>
                <a:latin typeface="Calibri" panose="020F0502020204030204" pitchFamily="34" charset="0"/>
                <a:cs typeface="Calibri" panose="020F0502020204030204" pitchFamily="34" charset="0"/>
              </a:rPr>
              <a:t>«En fait les </a:t>
            </a:r>
            <a:r>
              <a:rPr lang="fr-FR" b="1" dirty="0">
                <a:solidFill>
                  <a:schemeClr val="tx1">
                    <a:lumMod val="65000"/>
                    <a:lumOff val="35000"/>
                  </a:schemeClr>
                </a:solidFill>
                <a:latin typeface="Calibri" panose="020F0502020204030204" pitchFamily="34" charset="0"/>
                <a:cs typeface="Calibri" panose="020F0502020204030204" pitchFamily="34" charset="0"/>
              </a:rPr>
              <a:t>ogres célestes </a:t>
            </a:r>
            <a:r>
              <a:rPr lang="fr-FR" dirty="0">
                <a:solidFill>
                  <a:schemeClr val="tx1">
                    <a:lumMod val="65000"/>
                    <a:lumOff val="35000"/>
                  </a:schemeClr>
                </a:solidFill>
                <a:latin typeface="Calibri" panose="020F0502020204030204" pitchFamily="34" charset="0"/>
                <a:cs typeface="Calibri" panose="020F0502020204030204" pitchFamily="34" charset="0"/>
              </a:rPr>
              <a:t>décelés dans notre Galaxie ne sont que des </a:t>
            </a:r>
            <a:r>
              <a:rPr lang="fr-FR" i="1" dirty="0">
                <a:solidFill>
                  <a:schemeClr val="tx1">
                    <a:lumMod val="65000"/>
                    <a:lumOff val="35000"/>
                  </a:schemeClr>
                </a:solidFill>
                <a:latin typeface="Calibri" panose="020F0502020204030204" pitchFamily="34" charset="0"/>
                <a:cs typeface="Calibri" panose="020F0502020204030204" pitchFamily="34" charset="0"/>
              </a:rPr>
              <a:t>petits </a:t>
            </a:r>
            <a:r>
              <a:rPr lang="fr-FR" dirty="0">
                <a:solidFill>
                  <a:schemeClr val="tx1">
                    <a:lumMod val="65000"/>
                    <a:lumOff val="35000"/>
                  </a:schemeClr>
                </a:solidFill>
                <a:latin typeface="Calibri" panose="020F0502020204030204" pitchFamily="34" charset="0"/>
                <a:cs typeface="Calibri" panose="020F0502020204030204" pitchFamily="34" charset="0"/>
              </a:rPr>
              <a:t>trous noirs». Discours scientifique </a:t>
            </a:r>
            <a:endParaRPr lang="fr-FR" b="1" strike="noStrike" spc="-1" dirty="0">
              <a:solidFill>
                <a:schemeClr val="tx1">
                  <a:lumMod val="65000"/>
                  <a:lumOff val="35000"/>
                </a:schemeClr>
              </a:solidFill>
              <a:latin typeface="Calibri" panose="020F0502020204030204" pitchFamily="34" charset="0"/>
              <a:cs typeface="Calibri" panose="020F0502020204030204" pitchFamily="34" charset="0"/>
              <a:sym typeface="Wingdings 3" panose="05040102010807070707" pitchFamily="18" charset="2"/>
            </a:endParaRPr>
          </a:p>
          <a:p>
            <a:pPr>
              <a:lnSpc>
                <a:spcPts val="2000"/>
              </a:lnSpc>
            </a:pPr>
            <a:endPar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3.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U</a:t>
            </a:r>
            <a:r>
              <a:rPr lang="fr-FR" b="1" dirty="0">
                <a:latin typeface="Calibri" panose="020F0502020204030204" pitchFamily="34" charset="0"/>
                <a:cs typeface="Calibri" panose="020F0502020204030204" pitchFamily="34" charset="0"/>
              </a:rPr>
              <a:t>ne personnification (comparé inanimé : comparant animé) </a:t>
            </a:r>
          </a:p>
          <a:p>
            <a:pPr marL="354013">
              <a:lnSpc>
                <a:spcPct val="100000"/>
              </a:lnSpc>
            </a:pPr>
            <a:r>
              <a:rPr lang="fr-FR" dirty="0">
                <a:solidFill>
                  <a:schemeClr val="tx1">
                    <a:lumMod val="65000"/>
                    <a:lumOff val="35000"/>
                  </a:schemeClr>
                </a:solidFill>
                <a:latin typeface="Calibri" panose="020F0502020204030204" pitchFamily="34" charset="0"/>
                <a:cs typeface="Calibri" panose="020F0502020204030204" pitchFamily="34" charset="0"/>
              </a:rPr>
              <a:t>« Les vainqueurs ont parlé. L</a:t>
            </a:r>
            <a:r>
              <a:rPr lang="fr-FR" b="1" dirty="0">
                <a:solidFill>
                  <a:schemeClr val="tx1">
                    <a:lumMod val="65000"/>
                    <a:lumOff val="35000"/>
                  </a:schemeClr>
                </a:solidFill>
                <a:latin typeface="Calibri" panose="020F0502020204030204" pitchFamily="34" charset="0"/>
                <a:cs typeface="Calibri" panose="020F0502020204030204" pitchFamily="34" charset="0"/>
              </a:rPr>
              <a:t>’esclavage </a:t>
            </a:r>
            <a:r>
              <a:rPr lang="fr-FR" dirty="0">
                <a:solidFill>
                  <a:schemeClr val="tx1">
                    <a:lumMod val="65000"/>
                    <a:lumOff val="35000"/>
                  </a:schemeClr>
                </a:solidFill>
                <a:latin typeface="Calibri" panose="020F0502020204030204" pitchFamily="34" charset="0"/>
                <a:cs typeface="Calibri" panose="020F0502020204030204" pitchFamily="34" charset="0"/>
              </a:rPr>
              <a:t>en silence </a:t>
            </a:r>
            <a:r>
              <a:rPr lang="fr-FR" b="1" dirty="0">
                <a:solidFill>
                  <a:schemeClr val="tx1">
                    <a:lumMod val="65000"/>
                    <a:lumOff val="35000"/>
                  </a:schemeClr>
                </a:solidFill>
                <a:latin typeface="Calibri" panose="020F0502020204030204" pitchFamily="34" charset="0"/>
                <a:cs typeface="Calibri" panose="020F0502020204030204" pitchFamily="34" charset="0"/>
              </a:rPr>
              <a:t>Obéit </a:t>
            </a:r>
            <a:r>
              <a:rPr lang="fr-FR" dirty="0">
                <a:solidFill>
                  <a:schemeClr val="tx1">
                    <a:lumMod val="65000"/>
                    <a:lumOff val="35000"/>
                  </a:schemeClr>
                </a:solidFill>
                <a:latin typeface="Calibri" panose="020F0502020204030204" pitchFamily="34" charset="0"/>
                <a:cs typeface="Calibri" panose="020F0502020204030204" pitchFamily="34" charset="0"/>
              </a:rPr>
              <a:t>à leur voix dans cette ville immense. » Voltaire </a:t>
            </a:r>
            <a:endParaRPr lang="fr-FR" spc="-1" dirty="0">
              <a:solidFill>
                <a:schemeClr val="tx1">
                  <a:lumMod val="65000"/>
                  <a:lumOff val="35000"/>
                </a:schemeClr>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4. </a:t>
            </a:r>
            <a:r>
              <a:rPr lang="fr-FR" sz="2000" b="1" spc="-1" dirty="0">
                <a:latin typeface="Calibri" panose="020F0502020204030204" pitchFamily="34" charset="0"/>
                <a:cs typeface="Calibri" panose="020F0502020204030204" pitchFamily="34" charset="0"/>
                <a:sym typeface="Wingdings 3" panose="05040102010807070707" pitchFamily="18" charset="2"/>
              </a:rPr>
              <a:t>Une allégorie (comparé idée abstraite : comparant animé)</a:t>
            </a:r>
          </a:p>
          <a:p>
            <a:pPr marL="354013"/>
            <a:r>
              <a:rPr lang="fr-FR" dirty="0">
                <a:solidFill>
                  <a:schemeClr val="tx1">
                    <a:lumMod val="65000"/>
                    <a:lumOff val="35000"/>
                  </a:schemeClr>
                </a:solidFill>
                <a:latin typeface="Calibri" panose="020F0502020204030204" pitchFamily="34" charset="0"/>
                <a:cs typeface="Calibri" panose="020F0502020204030204" pitchFamily="34" charset="0"/>
              </a:rPr>
              <a:t>«Je ne conclus donc pas, orateur dangereux, Qu’il faut lâcher la bride aux passions humaines. De </a:t>
            </a:r>
            <a:r>
              <a:rPr lang="fr-FR" b="1" dirty="0">
                <a:solidFill>
                  <a:schemeClr val="tx1">
                    <a:lumMod val="65000"/>
                    <a:lumOff val="35000"/>
                  </a:schemeClr>
                </a:solidFill>
                <a:latin typeface="Calibri" panose="020F0502020204030204" pitchFamily="34" charset="0"/>
                <a:cs typeface="Calibri" panose="020F0502020204030204" pitchFamily="34" charset="0"/>
              </a:rPr>
              <a:t>ce coursier fougueux </a:t>
            </a:r>
            <a:r>
              <a:rPr lang="fr-FR" dirty="0">
                <a:solidFill>
                  <a:schemeClr val="tx1">
                    <a:lumMod val="65000"/>
                    <a:lumOff val="35000"/>
                  </a:schemeClr>
                </a:solidFill>
                <a:latin typeface="Calibri" panose="020F0502020204030204" pitchFamily="34" charset="0"/>
                <a:cs typeface="Calibri" panose="020F0502020204030204" pitchFamily="34" charset="0"/>
              </a:rPr>
              <a:t>je veux tenir les rênes ; » Voltaire </a:t>
            </a:r>
            <a:endParaRPr lang="fr-FR" b="1" spc="-1" dirty="0">
              <a:solidFill>
                <a:schemeClr val="tx1">
                  <a:lumMod val="65000"/>
                  <a:lumOff val="35000"/>
                </a:schemeClr>
              </a:solidFill>
              <a:latin typeface="Calibri" panose="020F0502020204030204" pitchFamily="34" charset="0"/>
              <a:cs typeface="Calibri" panose="020F0502020204030204" pitchFamily="34" charset="0"/>
              <a:sym typeface="Wingdings 3" panose="05040102010807070707" pitchFamily="18" charset="2"/>
            </a:endParaRPr>
          </a:p>
          <a:p>
            <a:pPr marL="342900" indent="-342900">
              <a:lnSpc>
                <a:spcPct val="100000"/>
              </a:lnSpc>
              <a:buFont typeface="Wingdings 3" panose="05040102010807070707" pitchFamily="18" charset="2"/>
              <a:buChar char="&quot;"/>
            </a:pP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672465BE-9DCE-4048-9F43-ED02530BC459}"/>
              </a:ext>
            </a:extLst>
          </p:cNvPr>
          <p:cNvPicPr>
            <a:picLocks noChangeAspect="1"/>
          </p:cNvPicPr>
          <p:nvPr/>
        </p:nvPicPr>
        <p:blipFill rotWithShape="1">
          <a:blip r:embed="rId3"/>
          <a:srcRect l="31888" t="37394" r="49999" b="34592"/>
          <a:stretch/>
        </p:blipFill>
        <p:spPr>
          <a:xfrm>
            <a:off x="246240" y="0"/>
            <a:ext cx="1068324" cy="928978"/>
          </a:xfrm>
          <a:prstGeom prst="rect">
            <a:avLst/>
          </a:prstGeom>
        </p:spPr>
      </p:pic>
      <p:pic>
        <p:nvPicPr>
          <p:cNvPr id="6" name="Image 5">
            <a:extLst>
              <a:ext uri="{FF2B5EF4-FFF2-40B4-BE49-F238E27FC236}">
                <a16:creationId xmlns:a16="http://schemas.microsoft.com/office/drawing/2014/main" id="{2B999500-2CCA-4223-A465-76890B0E2256}"/>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91458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Les figures d’opposition </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1979712" y="1286909"/>
            <a:ext cx="7056828" cy="49024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A l’oral il est parfois intéressant de </a:t>
            </a:r>
            <a:r>
              <a:rPr lang="fr-FR" sz="2000" b="1" u="sng" spc="-1" dirty="0">
                <a:solidFill>
                  <a:srgbClr val="FF00FF"/>
                </a:solidFill>
                <a:latin typeface="Calibri" panose="020F0502020204030204" pitchFamily="34" charset="0"/>
                <a:cs typeface="Calibri" panose="020F0502020204030204" pitchFamily="34" charset="0"/>
                <a:sym typeface="Wingdings 3" panose="05040102010807070707" pitchFamily="18" charset="2"/>
              </a:rPr>
              <a:t>marquer les esprits </a:t>
            </a: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par des formules fortes, notamment quand il s’agit d’exprimer une </a:t>
            </a:r>
            <a:r>
              <a:rPr lang="fr-FR" sz="2000" b="1" u="sng" spc="-1" dirty="0">
                <a:solidFill>
                  <a:srgbClr val="FF00FF"/>
                </a:solidFill>
                <a:latin typeface="Calibri" panose="020F0502020204030204" pitchFamily="34" charset="0"/>
                <a:cs typeface="Calibri" panose="020F0502020204030204" pitchFamily="34" charset="0"/>
                <a:sym typeface="Wingdings 3" panose="05040102010807070707" pitchFamily="18" charset="2"/>
              </a:rPr>
              <a:t>opposition</a:t>
            </a:r>
            <a:r>
              <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 : </a:t>
            </a:r>
          </a:p>
          <a:p>
            <a:pPr>
              <a:lnSpc>
                <a:spcPct val="100000"/>
              </a:lnSpc>
            </a:pPr>
            <a:endParaRPr lang="fr-FR" sz="2000" b="1" spc="-1" dirty="0">
              <a:solidFill>
                <a:srgbClr val="FF00FF"/>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400" b="1" spc="-1" dirty="0">
                <a:solidFill>
                  <a:srgbClr val="FF00FF"/>
                </a:solidFill>
                <a:latin typeface="Calibri" panose="020F0502020204030204" pitchFamily="34" charset="0"/>
                <a:cs typeface="Calibri" panose="020F0502020204030204" pitchFamily="34" charset="0"/>
                <a:sym typeface="Wingdings 3" panose="05040102010807070707" pitchFamily="18" charset="2"/>
              </a:rPr>
              <a:t>1. </a:t>
            </a:r>
            <a:r>
              <a:rPr lang="fr-FR" sz="20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Une antithèse : opposition dans des structures identiques et voisines. </a:t>
            </a:r>
            <a:endParaRPr lang="fr-FR" sz="2000" b="1"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54013">
              <a:lnSpc>
                <a:spcPts val="2000"/>
              </a:lnSpc>
            </a:pPr>
            <a:r>
              <a:rPr lang="fr-FR" dirty="0">
                <a:solidFill>
                  <a:schemeClr val="tx1">
                    <a:lumMod val="65000"/>
                    <a:lumOff val="35000"/>
                  </a:schemeClr>
                </a:solidFill>
                <a:latin typeface="Calibri" panose="020F0502020204030204" pitchFamily="34" charset="0"/>
                <a:cs typeface="Calibri" panose="020F0502020204030204" pitchFamily="34" charset="0"/>
              </a:rPr>
              <a:t>«Les deux autres hommes étaient, </a:t>
            </a:r>
            <a:r>
              <a:rPr lang="fr-FR" b="1" dirty="0">
                <a:solidFill>
                  <a:schemeClr val="tx1">
                    <a:lumMod val="65000"/>
                    <a:lumOff val="35000"/>
                  </a:schemeClr>
                </a:solidFill>
                <a:latin typeface="Calibri" panose="020F0502020204030204" pitchFamily="34" charset="0"/>
                <a:cs typeface="Calibri" panose="020F0502020204030204" pitchFamily="34" charset="0"/>
              </a:rPr>
              <a:t>l’un une espèce de géant, l’autre une espèce de nain</a:t>
            </a:r>
            <a:r>
              <a:rPr lang="fr-FR" dirty="0">
                <a:solidFill>
                  <a:schemeClr val="tx1">
                    <a:lumMod val="65000"/>
                    <a:lumOff val="35000"/>
                  </a:schemeClr>
                </a:solidFill>
                <a:latin typeface="Calibri" panose="020F0502020204030204" pitchFamily="34" charset="0"/>
                <a:cs typeface="Calibri" panose="020F0502020204030204" pitchFamily="34" charset="0"/>
              </a:rPr>
              <a:t>.» Hugo </a:t>
            </a:r>
          </a:p>
          <a:p>
            <a:pPr marL="354013">
              <a:lnSpc>
                <a:spcPts val="2000"/>
              </a:lnSpc>
            </a:pPr>
            <a:endParaRPr lang="fr-FR" sz="2000" spc="-1" dirty="0">
              <a:solidFill>
                <a:schemeClr val="tx1">
                  <a:lumMod val="65000"/>
                  <a:lumOff val="35000"/>
                </a:schemeClr>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r>
              <a:rPr lang="fr-FR" sz="20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2. </a:t>
            </a:r>
            <a:r>
              <a:rPr lang="fr-FR" b="1" dirty="0">
                <a:latin typeface="Calibri" panose="020F0502020204030204" pitchFamily="34" charset="0"/>
                <a:cs typeface="Calibri" panose="020F0502020204030204" pitchFamily="34" charset="0"/>
              </a:rPr>
              <a:t>Une oxymore : combinaison de deux termes opposés</a:t>
            </a:r>
          </a:p>
          <a:p>
            <a:pPr marL="354013">
              <a:lnSpc>
                <a:spcPct val="100000"/>
              </a:lnSpc>
            </a:pPr>
            <a:r>
              <a:rPr lang="fr-FR" b="1" dirty="0">
                <a:latin typeface="Calibri" panose="020F0502020204030204" pitchFamily="34" charset="0"/>
                <a:cs typeface="Calibri" panose="020F0502020204030204" pitchFamily="34" charset="0"/>
              </a:rPr>
              <a:t> </a:t>
            </a:r>
            <a:r>
              <a:rPr lang="fr-FR" dirty="0">
                <a:solidFill>
                  <a:schemeClr val="tx1">
                    <a:lumMod val="65000"/>
                    <a:lumOff val="35000"/>
                  </a:schemeClr>
                </a:solidFill>
                <a:latin typeface="Calibri" panose="020F0502020204030204" pitchFamily="34" charset="0"/>
                <a:cs typeface="Calibri" panose="020F0502020204030204" pitchFamily="34" charset="0"/>
              </a:rPr>
              <a:t>« Un sujet à traiter est pour moi comme une femme dont on est amoureux, quand elle va vous céder, on tremble et on a peur, c'est un </a:t>
            </a:r>
            <a:r>
              <a:rPr lang="fr-FR" b="1" dirty="0">
                <a:solidFill>
                  <a:schemeClr val="tx1">
                    <a:lumMod val="65000"/>
                    <a:lumOff val="35000"/>
                  </a:schemeClr>
                </a:solidFill>
                <a:latin typeface="Calibri" panose="020F0502020204030204" pitchFamily="34" charset="0"/>
                <a:cs typeface="Calibri" panose="020F0502020204030204" pitchFamily="34" charset="0"/>
              </a:rPr>
              <a:t>effroi voluptueux. </a:t>
            </a:r>
            <a:r>
              <a:rPr lang="fr-FR" dirty="0">
                <a:solidFill>
                  <a:schemeClr val="tx1">
                    <a:lumMod val="65000"/>
                    <a:lumOff val="35000"/>
                  </a:schemeClr>
                </a:solidFill>
                <a:latin typeface="Calibri" panose="020F0502020204030204" pitchFamily="34" charset="0"/>
                <a:cs typeface="Calibri" panose="020F0502020204030204" pitchFamily="34" charset="0"/>
              </a:rPr>
              <a:t>» Gustave Flaubert </a:t>
            </a:r>
            <a:endParaRPr lang="fr-FR" sz="2000" b="1" strike="noStrike" spc="-1" dirty="0">
              <a:solidFill>
                <a:schemeClr val="tx1">
                  <a:lumMod val="65000"/>
                  <a:lumOff val="35000"/>
                </a:schemeClr>
              </a:solidFill>
              <a:latin typeface="Calibri" panose="020F0502020204030204" pitchFamily="34" charset="0"/>
              <a:cs typeface="Calibri" panose="020F0502020204030204" pitchFamily="34" charset="0"/>
              <a:sym typeface="Wingdings 3" panose="05040102010807070707" pitchFamily="18" charset="2"/>
            </a:endParaRPr>
          </a:p>
          <a:p>
            <a:pPr>
              <a:lnSpc>
                <a:spcPts val="2000"/>
              </a:lnSpc>
            </a:pPr>
            <a:endParaRPr lang="fr-FR" sz="20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42900" indent="-342900">
              <a:lnSpc>
                <a:spcPct val="100000"/>
              </a:lnSpc>
              <a:buFont typeface="Wingdings 3" panose="05040102010807070707" pitchFamily="18" charset="2"/>
              <a:buChar char="&quot;"/>
            </a:pP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672465BE-9DCE-4048-9F43-ED02530BC459}"/>
              </a:ext>
            </a:extLst>
          </p:cNvPr>
          <p:cNvPicPr>
            <a:picLocks noChangeAspect="1"/>
          </p:cNvPicPr>
          <p:nvPr/>
        </p:nvPicPr>
        <p:blipFill rotWithShape="1">
          <a:blip r:embed="rId3"/>
          <a:srcRect l="31888" t="37394" r="49999" b="34592"/>
          <a:stretch/>
        </p:blipFill>
        <p:spPr>
          <a:xfrm>
            <a:off x="246240" y="0"/>
            <a:ext cx="1068324" cy="928978"/>
          </a:xfrm>
          <a:prstGeom prst="rect">
            <a:avLst/>
          </a:prstGeom>
        </p:spPr>
      </p:pic>
      <p:pic>
        <p:nvPicPr>
          <p:cNvPr id="6" name="Image 5">
            <a:extLst>
              <a:ext uri="{FF2B5EF4-FFF2-40B4-BE49-F238E27FC236}">
                <a16:creationId xmlns:a16="http://schemas.microsoft.com/office/drawing/2014/main" id="{980CED5A-C067-7155-AFAC-F170777A400E}"/>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7139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6372200" y="-12600"/>
            <a:ext cx="252556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Entraînement</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2051720" y="1285574"/>
            <a:ext cx="6846040" cy="526152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400" b="1" spc="-1" dirty="0">
                <a:solidFill>
                  <a:srgbClr val="FF00FF"/>
                </a:solidFill>
                <a:latin typeface="Cambria" panose="02040503050406030204" pitchFamily="18" charset="0"/>
                <a:ea typeface="Cambria" panose="02040503050406030204" pitchFamily="18" charset="0"/>
                <a:cs typeface="Calibri" panose="020F0502020204030204" pitchFamily="34" charset="0"/>
              </a:rPr>
              <a:t>Moi président(e)</a:t>
            </a:r>
          </a:p>
          <a:p>
            <a:pPr>
              <a:lnSpc>
                <a:spcPct val="1000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gn="just">
              <a:lnSpc>
                <a:spcPct val="100000"/>
              </a:lnSpc>
            </a:pP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Dans cet exercice d’improvisation, vous devez réaliser un discours dans lequel vous allez répéter en début de plusieurs phrases </a:t>
            </a:r>
            <a:r>
              <a:rPr lang="fr-FR" sz="24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moi président(e).</a:t>
            </a:r>
          </a:p>
          <a:p>
            <a:pPr>
              <a:lnSpc>
                <a:spcPct val="100000"/>
              </a:lnSpc>
            </a:pP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En rhétorique, cette répétition s’appelle une </a:t>
            </a:r>
            <a:r>
              <a:rPr lang="fr-FR" sz="24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anaphore</a:t>
            </a: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p>
          <a:p>
            <a:pPr>
              <a:lnSpc>
                <a:spcPct val="100000"/>
              </a:lnSpc>
            </a:pPr>
            <a:endPar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L’objectif</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est de vous faire élire par les auditeurs. </a:t>
            </a: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endPar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A vous </a:t>
            </a:r>
            <a:r>
              <a:rPr lang="fr-FR" sz="24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d’imaginer les arguments </a:t>
            </a: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et </a:t>
            </a:r>
            <a:r>
              <a:rPr lang="fr-FR" sz="24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les exemples les plus convaincants, les plus visionnaires, les plus originaux.</a:t>
            </a:r>
            <a:endPar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42900" indent="-342900">
              <a:lnSpc>
                <a:spcPct val="100000"/>
              </a:lnSpc>
              <a:buFont typeface="Wingdings 3" panose="05040102010807070707" pitchFamily="18" charset="2"/>
              <a:buChar char="&quot;"/>
            </a:pP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DE6932B8-23EC-498E-9209-BBB0C89BD521}"/>
              </a:ext>
            </a:extLst>
          </p:cNvPr>
          <p:cNvPicPr>
            <a:picLocks noChangeAspect="1"/>
          </p:cNvPicPr>
          <p:nvPr/>
        </p:nvPicPr>
        <p:blipFill rotWithShape="1">
          <a:blip r:embed="rId3"/>
          <a:srcRect l="31888" t="37394" r="49999" b="34592"/>
          <a:stretch/>
        </p:blipFill>
        <p:spPr>
          <a:xfrm>
            <a:off x="395536" y="0"/>
            <a:ext cx="1068324" cy="928978"/>
          </a:xfrm>
          <a:prstGeom prst="rect">
            <a:avLst/>
          </a:prstGeom>
        </p:spPr>
      </p:pic>
      <p:pic>
        <p:nvPicPr>
          <p:cNvPr id="8" name="Image 7">
            <a:extLst>
              <a:ext uri="{FF2B5EF4-FFF2-40B4-BE49-F238E27FC236}">
                <a16:creationId xmlns:a16="http://schemas.microsoft.com/office/drawing/2014/main" id="{3A9A4B3D-225E-F884-885A-438ABCC565DF}"/>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5891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Entraînement</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1830416" y="387360"/>
            <a:ext cx="6918048" cy="656188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400" b="1" spc="-1" dirty="0">
                <a:solidFill>
                  <a:srgbClr val="FF00FF"/>
                </a:solidFill>
                <a:latin typeface="Cambria" panose="02040503050406030204" pitchFamily="18" charset="0"/>
                <a:ea typeface="Cambria" panose="02040503050406030204" pitchFamily="18" charset="0"/>
                <a:cs typeface="Calibri" panose="020F0502020204030204" pitchFamily="34" charset="0"/>
              </a:rPr>
              <a:t>L’île déserte</a:t>
            </a: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gn="just">
              <a:lnSpc>
                <a:spcPct val="100000"/>
              </a:lnSpc>
            </a:pP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Dans cette improvisation, vous imaginerez que vous êtes </a:t>
            </a:r>
            <a:r>
              <a:rPr lang="fr-FR" sz="2400" b="1" spc="-1" dirty="0">
                <a:solidFill>
                  <a:srgbClr val="333333"/>
                </a:solidFill>
                <a:latin typeface="Calibri" panose="020F0502020204030204" pitchFamily="34" charset="0"/>
                <a:cs typeface="Calibri" panose="020F0502020204030204" pitchFamily="34" charset="0"/>
                <a:sym typeface="Wingdings 3" panose="05040102010807070707" pitchFamily="18" charset="2"/>
              </a:rPr>
              <a:t>condamné(e) à vivre un mois seul(e) sur une île déserte</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 sans moyen de communication et sans accès à Internet. </a:t>
            </a:r>
          </a:p>
          <a:p>
            <a:pPr algn="just">
              <a:lnSpc>
                <a:spcPct val="100000"/>
              </a:lnSpc>
            </a:pP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Vous n’avez le droit d’emporter qu’un seul objet de distraction :</a:t>
            </a:r>
            <a:endPar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endPar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Livre, photographie, tableau, morceau de musique, film… </a:t>
            </a:r>
            <a:endParaRPr lang="fr-FR" sz="24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endPar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Lequel emportez-vous et pourquoi ? </a:t>
            </a:r>
          </a:p>
          <a:p>
            <a:pPr marL="342900" indent="-342900">
              <a:lnSpc>
                <a:spcPct val="100000"/>
              </a:lnSpc>
              <a:buFont typeface="Wingdings 3" panose="05040102010807070707" pitchFamily="18" charset="2"/>
              <a:buChar char="&quot;"/>
            </a:pPr>
            <a:endParaRPr lang="fr-FR" sz="24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r>
              <a:rPr lang="fr-FR" sz="24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vous avez 5 minutes pour développer des </a:t>
            </a:r>
            <a:r>
              <a:rPr lang="fr-FR" sz="24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arguments </a:t>
            </a:r>
            <a:r>
              <a:rPr lang="fr-FR" sz="24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et </a:t>
            </a:r>
            <a:r>
              <a:rPr lang="fr-FR" sz="24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des exemples en faveur de l’œuvre de votre choix.</a:t>
            </a:r>
            <a:endParaRPr lang="fr-FR" sz="24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42900" indent="-342900">
              <a:lnSpc>
                <a:spcPct val="100000"/>
              </a:lnSpc>
              <a:buFont typeface="Wingdings 3" panose="05040102010807070707" pitchFamily="18" charset="2"/>
              <a:buChar char="&quot;"/>
            </a:pP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34AC8AF5-7EE2-4DD9-8BFA-9B59DE177AE1}"/>
              </a:ext>
            </a:extLst>
          </p:cNvPr>
          <p:cNvPicPr>
            <a:picLocks noChangeAspect="1"/>
          </p:cNvPicPr>
          <p:nvPr/>
        </p:nvPicPr>
        <p:blipFill rotWithShape="1">
          <a:blip r:embed="rId3"/>
          <a:srcRect l="31888" t="37394" r="49999" b="34592"/>
          <a:stretch/>
        </p:blipFill>
        <p:spPr>
          <a:xfrm>
            <a:off x="395536" y="-12600"/>
            <a:ext cx="1068324" cy="928978"/>
          </a:xfrm>
          <a:prstGeom prst="rect">
            <a:avLst/>
          </a:prstGeom>
        </p:spPr>
      </p:pic>
      <p:pic>
        <p:nvPicPr>
          <p:cNvPr id="8" name="Image 7">
            <a:extLst>
              <a:ext uri="{FF2B5EF4-FFF2-40B4-BE49-F238E27FC236}">
                <a16:creationId xmlns:a16="http://schemas.microsoft.com/office/drawing/2014/main" id="{16083610-0103-8236-334E-4A12088D54D9}"/>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53817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B5BF190-7975-4B81-B9D6-A110B105864A}"/>
              </a:ext>
            </a:extLst>
          </p:cNvPr>
          <p:cNvSpPr txBox="1"/>
          <p:nvPr/>
        </p:nvSpPr>
        <p:spPr>
          <a:xfrm>
            <a:off x="2451100" y="1383159"/>
            <a:ext cx="4428492" cy="461665"/>
          </a:xfrm>
          <a:prstGeom prst="rect">
            <a:avLst/>
          </a:prstGeom>
          <a:noFill/>
        </p:spPr>
        <p:txBody>
          <a:bodyPr wrap="square" rtlCol="0">
            <a:spAutoFit/>
          </a:bodyPr>
          <a:lstStyle/>
          <a:p>
            <a:r>
              <a:rPr lang="fr-FR" sz="2400" b="1" dirty="0">
                <a:solidFill>
                  <a:schemeClr val="accent6">
                    <a:lumMod val="75000"/>
                  </a:schemeClr>
                </a:solidFill>
              </a:rPr>
              <a:t>Qualité des connaissances</a:t>
            </a:r>
          </a:p>
        </p:txBody>
      </p:sp>
      <p:sp>
        <p:nvSpPr>
          <p:cNvPr id="6" name="Titre 1">
            <a:extLst>
              <a:ext uri="{FF2B5EF4-FFF2-40B4-BE49-F238E27FC236}">
                <a16:creationId xmlns:a16="http://schemas.microsoft.com/office/drawing/2014/main" id="{521F473E-29A9-46C5-9D9F-B184681BD581}"/>
              </a:ext>
            </a:extLst>
          </p:cNvPr>
          <p:cNvSpPr>
            <a:spLocks noGrp="1"/>
          </p:cNvSpPr>
          <p:nvPr>
            <p:ph type="title"/>
          </p:nvPr>
        </p:nvSpPr>
        <p:spPr/>
        <p:txBody>
          <a:bodyPr/>
          <a:lstStyle/>
          <a:p>
            <a:pPr algn="r"/>
            <a:r>
              <a:rPr lang="fr-FR" sz="2800" b="1" dirty="0">
                <a:solidFill>
                  <a:srgbClr val="003399"/>
                </a:solidFill>
                <a:latin typeface="+mj-lt"/>
              </a:rPr>
              <a:t>Le grand oral : l’épreuve</a:t>
            </a:r>
          </a:p>
        </p:txBody>
      </p:sp>
      <p:pic>
        <p:nvPicPr>
          <p:cNvPr id="4" name="Image 3">
            <a:extLst>
              <a:ext uri="{FF2B5EF4-FFF2-40B4-BE49-F238E27FC236}">
                <a16:creationId xmlns:a16="http://schemas.microsoft.com/office/drawing/2014/main" id="{58C5EC26-7BA2-41D9-B599-33C0C7B46846}"/>
              </a:ext>
            </a:extLst>
          </p:cNvPr>
          <p:cNvPicPr>
            <a:picLocks noChangeAspect="1"/>
          </p:cNvPicPr>
          <p:nvPr/>
        </p:nvPicPr>
        <p:blipFill rotWithShape="1">
          <a:blip r:embed="rId2"/>
          <a:srcRect l="42912" t="18136" r="5114" b="9155"/>
          <a:stretch/>
        </p:blipFill>
        <p:spPr>
          <a:xfrm>
            <a:off x="1925706" y="1844824"/>
            <a:ext cx="5292588" cy="4162686"/>
          </a:xfrm>
          <a:prstGeom prst="rect">
            <a:avLst/>
          </a:prstGeom>
        </p:spPr>
      </p:pic>
      <p:pic>
        <p:nvPicPr>
          <p:cNvPr id="5" name="Picture 2" descr="Et si on parlait du Grand oral ? – Speakeasy News">
            <a:extLst>
              <a:ext uri="{FF2B5EF4-FFF2-40B4-BE49-F238E27FC236}">
                <a16:creationId xmlns:a16="http://schemas.microsoft.com/office/drawing/2014/main" id="{DFFD948C-9113-4AC5-A320-40E2634608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283" y="28479"/>
            <a:ext cx="1192073" cy="76884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8117CC38-AE2F-6BBC-F990-126EC27F9F87}"/>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0399811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Entraînement</a:t>
            </a:r>
            <a:endParaRPr lang="en-GB" sz="2800" b="0" strike="noStrike" spc="-1" dirty="0">
              <a:solidFill>
                <a:srgbClr val="FFFFFF"/>
              </a:solidFill>
              <a:latin typeface="Times New Roman"/>
            </a:endParaRPr>
          </a:p>
        </p:txBody>
      </p:sp>
      <p:sp>
        <p:nvSpPr>
          <p:cNvPr id="6" name="CustomShape 3">
            <a:extLst>
              <a:ext uri="{FF2B5EF4-FFF2-40B4-BE49-F238E27FC236}">
                <a16:creationId xmlns:a16="http://schemas.microsoft.com/office/drawing/2014/main" id="{B94FBDBC-54E9-4951-BBE6-BE5D2BEFBB09}"/>
              </a:ext>
            </a:extLst>
          </p:cNvPr>
          <p:cNvSpPr/>
          <p:nvPr/>
        </p:nvSpPr>
        <p:spPr>
          <a:xfrm>
            <a:off x="1979712" y="649063"/>
            <a:ext cx="6702024" cy="585399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400" b="1" spc="-1" dirty="0">
                <a:solidFill>
                  <a:srgbClr val="FF00FF"/>
                </a:solidFill>
                <a:latin typeface="Cambria" panose="02040503050406030204" pitchFamily="18" charset="0"/>
                <a:ea typeface="Cambria" panose="02040503050406030204" pitchFamily="18" charset="0"/>
                <a:cs typeface="Calibri" panose="020F0502020204030204" pitchFamily="34" charset="0"/>
              </a:rPr>
              <a:t>L’entretien d’embauche</a:t>
            </a: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gn="just">
              <a:lnSpc>
                <a:spcPct val="100000"/>
              </a:lnSpc>
            </a:pPr>
            <a:r>
              <a:rPr lang="fr-FR" sz="22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Dans cette improvisation, vous vous présenterez pour l’emploi de vos rêves. Vous disposez de 5 minutes pour vous présenter, valoriser votre parcours, vos expériences, vos compétences, montrer votre motivation et vous distinguer des autres candidats.</a:t>
            </a:r>
          </a:p>
          <a:p>
            <a:pPr>
              <a:lnSpc>
                <a:spcPts val="2000"/>
              </a:lnSpc>
            </a:pPr>
            <a:endPar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r>
              <a:rPr lang="fr-FR" sz="22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200" spc="-1" dirty="0">
                <a:solidFill>
                  <a:srgbClr val="333333"/>
                </a:solidFill>
                <a:latin typeface="Calibri" panose="020F0502020204030204" pitchFamily="34" charset="0"/>
                <a:cs typeface="Calibri" panose="020F0502020204030204" pitchFamily="34" charset="0"/>
                <a:sym typeface="Wingdings 3" panose="05040102010807070707" pitchFamily="18" charset="2"/>
              </a:rPr>
              <a:t>Cette présentation est suivie d’un échange avec les employeurs.</a:t>
            </a:r>
            <a:endParaRPr lang="fr-FR" sz="22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ts val="2000"/>
              </a:lnSpc>
            </a:pPr>
            <a:endPar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gn="just">
              <a:lnSpc>
                <a:spcPct val="100000"/>
              </a:lnSpc>
            </a:pPr>
            <a:r>
              <a:rPr lang="fr-FR" sz="22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2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A l’issue de ces deux temps, les observateurs font des retours bienveillants pour vous aider à identifier les points forts et les points à améliorer. </a:t>
            </a:r>
          </a:p>
          <a:p>
            <a:pPr marL="342900" indent="-342900">
              <a:lnSpc>
                <a:spcPts val="2000"/>
              </a:lnSpc>
              <a:buFont typeface="Wingdings 3" panose="05040102010807070707" pitchFamily="18" charset="2"/>
              <a:buChar char="&quot;"/>
            </a:pPr>
            <a:endParaRPr lang="fr-FR" sz="2200" b="1"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gn="just">
              <a:lnSpc>
                <a:spcPct val="100000"/>
              </a:lnSpc>
            </a:pPr>
            <a:r>
              <a:rPr lang="fr-FR" sz="22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200" spc="-1" dirty="0">
                <a:solidFill>
                  <a:srgbClr val="333333"/>
                </a:solidFill>
                <a:latin typeface="Calibri" panose="020F0502020204030204" pitchFamily="34" charset="0"/>
                <a:ea typeface="Lucida Sans Unicode"/>
                <a:cs typeface="Calibri" panose="020F0502020204030204" pitchFamily="34" charset="0"/>
                <a:sym typeface="Wingdings 3" panose="05040102010807070707" pitchFamily="18" charset="2"/>
              </a:rPr>
              <a:t>Vous pouvez demander à quelqu’un de vous filmer, ce qui vous permettra de réaliser cette analyse a posteriori.</a:t>
            </a:r>
            <a:endParaRPr lang="fr-FR" sz="22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marL="342900" indent="-342900">
              <a:lnSpc>
                <a:spcPct val="100000"/>
              </a:lnSpc>
              <a:buFont typeface="Wingdings 3" panose="05040102010807070707" pitchFamily="18" charset="2"/>
              <a:buChar char="&quot;"/>
            </a:pP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93DF1462-1824-4057-8EEE-1DED68176773}"/>
              </a:ext>
            </a:extLst>
          </p:cNvPr>
          <p:cNvPicPr>
            <a:picLocks noChangeAspect="1"/>
          </p:cNvPicPr>
          <p:nvPr/>
        </p:nvPicPr>
        <p:blipFill rotWithShape="1">
          <a:blip r:embed="rId3"/>
          <a:srcRect l="31888" t="37394" r="49999" b="34592"/>
          <a:stretch/>
        </p:blipFill>
        <p:spPr>
          <a:xfrm>
            <a:off x="395536" y="-35639"/>
            <a:ext cx="1068324" cy="928978"/>
          </a:xfrm>
          <a:prstGeom prst="rect">
            <a:avLst/>
          </a:prstGeom>
        </p:spPr>
      </p:pic>
      <p:pic>
        <p:nvPicPr>
          <p:cNvPr id="10" name="Image 9">
            <a:extLst>
              <a:ext uri="{FF2B5EF4-FFF2-40B4-BE49-F238E27FC236}">
                <a16:creationId xmlns:a16="http://schemas.microsoft.com/office/drawing/2014/main" id="{5EC79B69-AEB3-ADD7-57EC-DF5A8107AC93}"/>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17065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repl">
                                        <p:cTn id="7" dur="500" fill="hold"/>
                                        <p:tgtEl>
                                          <p:spTgt spid="6"/>
                                        </p:tgtEl>
                                        <p:attrNameLst>
                                          <p:attrName>ppt_x</p:attrName>
                                        </p:attrNameLst>
                                      </p:cBhvr>
                                      <p:tavLst>
                                        <p:tav tm="0">
                                          <p:val>
                                            <p:strVal val="#ppt_x"/>
                                          </p:val>
                                        </p:tav>
                                        <p:tav tm="100000">
                                          <p:val>
                                            <p:strVal val="#ppt_x"/>
                                          </p:val>
                                        </p:tav>
                                      </p:tavLst>
                                    </p:anim>
                                    <p:anim calcmode="lin" valueType="num">
                                      <p:cBhvr additive="repl">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Entraînement</a:t>
            </a:r>
            <a:endParaRPr lang="en-GB" sz="2800" b="0" strike="noStrike" spc="-1" dirty="0">
              <a:solidFill>
                <a:srgbClr val="FFFFFF"/>
              </a:solidFill>
              <a:latin typeface="Times New Roman"/>
            </a:endParaRPr>
          </a:p>
        </p:txBody>
      </p:sp>
      <p:sp>
        <p:nvSpPr>
          <p:cNvPr id="6" name="CustomShape 3">
            <a:extLst>
              <a:ext uri="{FF2B5EF4-FFF2-40B4-BE49-F238E27FC236}">
                <a16:creationId xmlns:a16="http://schemas.microsoft.com/office/drawing/2014/main" id="{B94FBDBC-54E9-4951-BBE6-BE5D2BEFBB09}"/>
              </a:ext>
            </a:extLst>
          </p:cNvPr>
          <p:cNvSpPr/>
          <p:nvPr/>
        </p:nvSpPr>
        <p:spPr>
          <a:xfrm>
            <a:off x="1463860" y="1285574"/>
            <a:ext cx="7433900" cy="470752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fr-FR" sz="2400" b="1" spc="-1" dirty="0">
                <a:solidFill>
                  <a:srgbClr val="FF00FF"/>
                </a:solidFill>
                <a:latin typeface="Cambria" panose="02040503050406030204" pitchFamily="18" charset="0"/>
                <a:ea typeface="Cambria" panose="02040503050406030204" pitchFamily="18" charset="0"/>
                <a:cs typeface="Calibri" panose="020F0502020204030204" pitchFamily="34" charset="0"/>
              </a:rPr>
              <a:t>Le débat mouvant</a:t>
            </a: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ts val="15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gn="just">
              <a:lnSpc>
                <a:spcPct val="100000"/>
              </a:lnSpc>
            </a:pPr>
            <a:r>
              <a:rPr lang="fr-FR" dirty="0">
                <a:latin typeface="Calibri" panose="020F0502020204030204" pitchFamily="34" charset="0"/>
                <a:cs typeface="Calibri" panose="020F0502020204030204" pitchFamily="34" charset="0"/>
              </a:rPr>
              <a:t>Dans un </a:t>
            </a:r>
            <a:r>
              <a:rPr lang="fr-FR" b="1" dirty="0">
                <a:latin typeface="Calibri" panose="020F0502020204030204" pitchFamily="34" charset="0"/>
                <a:cs typeface="Calibri" panose="020F0502020204030204" pitchFamily="34" charset="0"/>
              </a:rPr>
              <a:t>débat mouvant</a:t>
            </a:r>
            <a:r>
              <a:rPr lang="fr-FR" dirty="0">
                <a:latin typeface="Calibri" panose="020F0502020204030204" pitchFamily="34" charset="0"/>
                <a:cs typeface="Calibri" panose="020F0502020204030204" pitchFamily="34" charset="0"/>
              </a:rPr>
              <a:t>, </a:t>
            </a:r>
            <a:r>
              <a:rPr lang="fr-FR" b="1" dirty="0">
                <a:latin typeface="Calibri" panose="020F0502020204030204" pitchFamily="34" charset="0"/>
                <a:cs typeface="Calibri" panose="020F0502020204030204" pitchFamily="34" charset="0"/>
              </a:rPr>
              <a:t>deux équipes d’orateurs </a:t>
            </a:r>
            <a:r>
              <a:rPr lang="fr-FR" dirty="0">
                <a:latin typeface="Calibri" panose="020F0502020204030204" pitchFamily="34" charset="0"/>
                <a:cs typeface="Calibri" panose="020F0502020204030204" pitchFamily="34" charset="0"/>
              </a:rPr>
              <a:t>doivent s’affronter en envoyant un </a:t>
            </a:r>
            <a:r>
              <a:rPr lang="fr-FR" b="1" dirty="0">
                <a:latin typeface="Calibri" panose="020F0502020204030204" pitchFamily="34" charset="0"/>
                <a:cs typeface="Calibri" panose="020F0502020204030204" pitchFamily="34" charset="0"/>
              </a:rPr>
              <a:t>débateur à la fois</a:t>
            </a:r>
            <a:r>
              <a:rPr lang="fr-FR" dirty="0">
                <a:latin typeface="Calibri" panose="020F0502020204030204" pitchFamily="34" charset="0"/>
                <a:cs typeface="Calibri" panose="020F0502020204030204" pitchFamily="34" charset="0"/>
              </a:rPr>
              <a:t>. </a:t>
            </a:r>
          </a:p>
          <a:p>
            <a:pPr algn="just">
              <a:lnSpc>
                <a:spcPct val="100000"/>
              </a:lnSpc>
            </a:pPr>
            <a:r>
              <a:rPr lang="fr-FR" dirty="0">
                <a:latin typeface="Calibri" panose="020F0502020204030204" pitchFamily="34" charset="0"/>
                <a:cs typeface="Calibri" panose="020F0502020204030204" pitchFamily="34" charset="0"/>
              </a:rPr>
              <a:t>Des </a:t>
            </a:r>
            <a:r>
              <a:rPr lang="fr-FR" b="1" dirty="0">
                <a:latin typeface="Calibri" panose="020F0502020204030204" pitchFamily="34" charset="0"/>
                <a:cs typeface="Calibri" panose="020F0502020204030204" pitchFamily="34" charset="0"/>
              </a:rPr>
              <a:t>spectateurs neutres se déplacent à chaque prise de parole pour marquer leur adhésion aux arguments d’une des deux équipes</a:t>
            </a:r>
            <a:r>
              <a:rPr lang="fr-FR" dirty="0">
                <a:latin typeface="Calibri" panose="020F0502020204030204" pitchFamily="34" charset="0"/>
                <a:cs typeface="Calibri" panose="020F0502020204030204" pitchFamily="34" charset="0"/>
              </a:rPr>
              <a:t>. </a:t>
            </a:r>
          </a:p>
          <a:p>
            <a:pPr algn="just">
              <a:lnSpc>
                <a:spcPct val="100000"/>
              </a:lnSpc>
            </a:pPr>
            <a:r>
              <a:rPr lang="fr-FR" dirty="0">
                <a:latin typeface="Calibri" panose="020F0502020204030204" pitchFamily="34" charset="0"/>
                <a:cs typeface="Calibri" panose="020F0502020204030204" pitchFamily="34" charset="0"/>
              </a:rPr>
              <a:t>L’équipe qui parvient à faire se déplacer le plus de spectateurs remporte la manche.</a:t>
            </a:r>
          </a:p>
          <a:p>
            <a:pPr algn="ctr">
              <a:lnSpc>
                <a:spcPct val="100000"/>
              </a:lnSpc>
            </a:pPr>
            <a:r>
              <a:rPr lang="fr-FR" b="1" dirty="0">
                <a:solidFill>
                  <a:srgbClr val="FF00FF"/>
                </a:solidFill>
                <a:latin typeface="Calibri" panose="020F0502020204030204" pitchFamily="34" charset="0"/>
                <a:cs typeface="Calibri" panose="020F0502020204030204" pitchFamily="34" charset="0"/>
                <a:sym typeface="Wingdings 3" panose="05040102010807070707" pitchFamily="18" charset="2"/>
              </a:rPr>
              <a:t></a:t>
            </a:r>
            <a:r>
              <a:rPr lang="fr-FR"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Des variantes sont possibles</a:t>
            </a:r>
            <a:r>
              <a:rPr lang="fr-FR" dirty="0">
                <a:solidFill>
                  <a:srgbClr val="CCCCFF"/>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endParaRPr lang="fr-FR" sz="2400" strike="noStrike" spc="-1" dirty="0">
              <a:solidFill>
                <a:srgbClr val="333333"/>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2A43449D-A67B-41DD-9C9C-DFB68E5AFEBA}"/>
              </a:ext>
            </a:extLst>
          </p:cNvPr>
          <p:cNvPicPr>
            <a:picLocks noChangeAspect="1"/>
          </p:cNvPicPr>
          <p:nvPr/>
        </p:nvPicPr>
        <p:blipFill>
          <a:blip r:embed="rId4"/>
          <a:stretch>
            <a:fillRect/>
          </a:stretch>
        </p:blipFill>
        <p:spPr>
          <a:xfrm>
            <a:off x="3419872" y="1772816"/>
            <a:ext cx="2521727" cy="1840705"/>
          </a:xfrm>
          <a:prstGeom prst="rect">
            <a:avLst/>
          </a:prstGeom>
        </p:spPr>
      </p:pic>
      <p:pic>
        <p:nvPicPr>
          <p:cNvPr id="7" name="Image 6">
            <a:extLst>
              <a:ext uri="{FF2B5EF4-FFF2-40B4-BE49-F238E27FC236}">
                <a16:creationId xmlns:a16="http://schemas.microsoft.com/office/drawing/2014/main" id="{487CD5F8-2680-4838-85A5-F94A38C9920E}"/>
              </a:ext>
            </a:extLst>
          </p:cNvPr>
          <p:cNvPicPr>
            <a:picLocks noChangeAspect="1"/>
          </p:cNvPicPr>
          <p:nvPr/>
        </p:nvPicPr>
        <p:blipFill rotWithShape="1">
          <a:blip r:embed="rId5"/>
          <a:srcRect l="31888" t="37394" r="49999" b="34592"/>
          <a:stretch/>
        </p:blipFill>
        <p:spPr>
          <a:xfrm>
            <a:off x="395536" y="-35639"/>
            <a:ext cx="1068324" cy="928978"/>
          </a:xfrm>
          <a:prstGeom prst="rect">
            <a:avLst/>
          </a:prstGeom>
        </p:spPr>
      </p:pic>
      <p:pic>
        <p:nvPicPr>
          <p:cNvPr id="9" name="Image 8">
            <a:extLst>
              <a:ext uri="{FF2B5EF4-FFF2-40B4-BE49-F238E27FC236}">
                <a16:creationId xmlns:a16="http://schemas.microsoft.com/office/drawing/2014/main" id="{B05081E4-E875-A354-A039-047B96A61533}"/>
              </a:ext>
            </a:extLst>
          </p:cNvPr>
          <p:cNvPicPr>
            <a:picLocks noChangeAspect="1"/>
          </p:cNvPicPr>
          <p:nvPr/>
        </p:nvPicPr>
        <p:blipFill>
          <a:blip r:embed="rId6"/>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3065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repl">
                                        <p:cTn id="7" dur="500" fill="hold"/>
                                        <p:tgtEl>
                                          <p:spTgt spid="6"/>
                                        </p:tgtEl>
                                        <p:attrNameLst>
                                          <p:attrName>ppt_x</p:attrName>
                                        </p:attrNameLst>
                                      </p:cBhvr>
                                      <p:tavLst>
                                        <p:tav tm="0">
                                          <p:val>
                                            <p:strVal val="#ppt_x"/>
                                          </p:val>
                                        </p:tav>
                                        <p:tav tm="100000">
                                          <p:val>
                                            <p:strVal val="#ppt_x"/>
                                          </p:val>
                                        </p:tav>
                                      </p:tavLst>
                                    </p:anim>
                                    <p:anim calcmode="lin" valueType="num">
                                      <p:cBhvr additive="repl">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E51A9BB-380A-477A-A6CD-126B85986087}"/>
              </a:ext>
            </a:extLst>
          </p:cNvPr>
          <p:cNvPicPr>
            <a:picLocks noChangeAspect="1"/>
          </p:cNvPicPr>
          <p:nvPr/>
        </p:nvPicPr>
        <p:blipFill rotWithShape="1">
          <a:blip r:embed="rId2"/>
          <a:srcRect l="18500" t="41597" r="41338" b="12181"/>
          <a:stretch/>
        </p:blipFill>
        <p:spPr>
          <a:xfrm>
            <a:off x="3275856" y="2691974"/>
            <a:ext cx="3672408" cy="2376265"/>
          </a:xfrm>
          <a:prstGeom prst="rect">
            <a:avLst/>
          </a:prstGeom>
        </p:spPr>
      </p:pic>
      <p:sp>
        <p:nvSpPr>
          <p:cNvPr id="6" name="Sous-titre 1">
            <a:extLst>
              <a:ext uri="{FF2B5EF4-FFF2-40B4-BE49-F238E27FC236}">
                <a16:creationId xmlns:a16="http://schemas.microsoft.com/office/drawing/2014/main" id="{B0555903-C28F-42DB-AC7E-D51EFCC7474B}"/>
              </a:ext>
            </a:extLst>
          </p:cNvPr>
          <p:cNvSpPr>
            <a:spLocks noGrp="1"/>
          </p:cNvSpPr>
          <p:nvPr>
            <p:ph type="subTitle"/>
          </p:nvPr>
        </p:nvSpPr>
        <p:spPr>
          <a:xfrm>
            <a:off x="1835696" y="620688"/>
            <a:ext cx="5688632" cy="1440160"/>
          </a:xfrm>
        </p:spPr>
        <p:txBody>
          <a:bodyPr/>
          <a:lstStyle/>
          <a:p>
            <a:r>
              <a:rPr lang="fr-FR" sz="4000" b="1" dirty="0">
                <a:latin typeface="Cambria" panose="02040503050406030204" pitchFamily="18" charset="0"/>
                <a:ea typeface="Cambria" panose="02040503050406030204" pitchFamily="18" charset="0"/>
              </a:rPr>
              <a:t>Connaissances, culture</a:t>
            </a:r>
          </a:p>
        </p:txBody>
      </p:sp>
      <p:pic>
        <p:nvPicPr>
          <p:cNvPr id="7" name="Image 6">
            <a:extLst>
              <a:ext uri="{FF2B5EF4-FFF2-40B4-BE49-F238E27FC236}">
                <a16:creationId xmlns:a16="http://schemas.microsoft.com/office/drawing/2014/main" id="{67401A7F-EAA2-3E09-7626-8BE98D0506F4}"/>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554147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0AC517-F91E-4D0E-A38B-E3C8F9E93063}"/>
              </a:ext>
            </a:extLst>
          </p:cNvPr>
          <p:cNvSpPr>
            <a:spLocks noGrp="1"/>
          </p:cNvSpPr>
          <p:nvPr>
            <p:ph type="title"/>
          </p:nvPr>
        </p:nvSpPr>
        <p:spPr>
          <a:xfrm>
            <a:off x="5666247" y="14748"/>
            <a:ext cx="3252380" cy="799920"/>
          </a:xfrm>
        </p:spPr>
        <p:txBody>
          <a:bodyPr/>
          <a:lstStyle/>
          <a:p>
            <a:r>
              <a:rPr lang="fr-FR" b="1" dirty="0"/>
              <a:t>Connaissances - Culture</a:t>
            </a:r>
          </a:p>
        </p:txBody>
      </p:sp>
      <p:sp>
        <p:nvSpPr>
          <p:cNvPr id="3" name="Espace réservé du texte 2">
            <a:extLst>
              <a:ext uri="{FF2B5EF4-FFF2-40B4-BE49-F238E27FC236}">
                <a16:creationId xmlns:a16="http://schemas.microsoft.com/office/drawing/2014/main" id="{E66F62FA-A891-4A13-BADD-D192762CD779}"/>
              </a:ext>
            </a:extLst>
          </p:cNvPr>
          <p:cNvSpPr>
            <a:spLocks noGrp="1"/>
          </p:cNvSpPr>
          <p:nvPr>
            <p:ph type="body"/>
          </p:nvPr>
        </p:nvSpPr>
        <p:spPr>
          <a:xfrm>
            <a:off x="477746" y="1556792"/>
            <a:ext cx="5256584" cy="799920"/>
          </a:xfrm>
        </p:spPr>
        <p:txBody>
          <a:bodyPr>
            <a:noAutofit/>
          </a:bodyPr>
          <a:lstStyle/>
          <a:p>
            <a:r>
              <a:rPr lang="fr-FR" sz="2200" b="0" i="0" u="none" strike="noStrike" baseline="0" dirty="0">
                <a:solidFill>
                  <a:srgbClr val="000000"/>
                </a:solidFill>
                <a:latin typeface="Calibri" panose="020F0502020204030204" pitchFamily="34" charset="0"/>
                <a:cs typeface="Calibri" panose="020F0502020204030204" pitchFamily="34" charset="0"/>
              </a:rPr>
              <a:t>Entrepreneur social, réalisateur, </a:t>
            </a:r>
            <a:r>
              <a:rPr lang="fr-FR" sz="2200" b="1" i="0" u="none" strike="noStrike" baseline="0" dirty="0">
                <a:solidFill>
                  <a:srgbClr val="000000"/>
                </a:solidFill>
                <a:latin typeface="Calibri" panose="020F0502020204030204" pitchFamily="34" charset="0"/>
                <a:cs typeface="Calibri" panose="020F0502020204030204" pitchFamily="34" charset="0"/>
              </a:rPr>
              <a:t>Stéphane de Freitas </a:t>
            </a:r>
            <a:r>
              <a:rPr lang="fr-FR" sz="2200" b="0" i="0" u="none" strike="noStrike" baseline="0" dirty="0">
                <a:solidFill>
                  <a:srgbClr val="000000"/>
                </a:solidFill>
                <a:latin typeface="Calibri" panose="020F0502020204030204" pitchFamily="34" charset="0"/>
                <a:cs typeface="Calibri" panose="020F0502020204030204" pitchFamily="34" charset="0"/>
              </a:rPr>
              <a:t>est à l’initiative des programmes de </a:t>
            </a:r>
            <a:r>
              <a:rPr lang="fr-FR" sz="2200" b="1" i="0" u="none" strike="noStrike" baseline="0" dirty="0">
                <a:solidFill>
                  <a:srgbClr val="000000"/>
                </a:solidFill>
                <a:latin typeface="Calibri" panose="020F0502020204030204" pitchFamily="34" charset="0"/>
                <a:cs typeface="Calibri" panose="020F0502020204030204" pitchFamily="34" charset="0"/>
              </a:rPr>
              <a:t>prise de parole et du concours </a:t>
            </a:r>
            <a:r>
              <a:rPr lang="fr-FR" sz="2200" b="1" i="0" u="none" strike="noStrike" baseline="0" dirty="0" err="1">
                <a:solidFill>
                  <a:srgbClr val="000000"/>
                </a:solidFill>
                <a:latin typeface="Calibri" panose="020F0502020204030204" pitchFamily="34" charset="0"/>
                <a:cs typeface="Calibri" panose="020F0502020204030204" pitchFamily="34" charset="0"/>
              </a:rPr>
              <a:t>Eloquentia</a:t>
            </a:r>
            <a:r>
              <a:rPr lang="fr-FR" sz="2200" b="0" i="0" u="none" strike="noStrike" baseline="0" dirty="0">
                <a:solidFill>
                  <a:srgbClr val="000000"/>
                </a:solidFill>
                <a:latin typeface="Calibri" panose="020F0502020204030204" pitchFamily="34" charset="0"/>
                <a:cs typeface="Calibri" panose="020F0502020204030204" pitchFamily="34" charset="0"/>
              </a:rPr>
              <a:t>.</a:t>
            </a:r>
          </a:p>
          <a:p>
            <a:endParaRPr lang="fr-FR" sz="2200" b="0" i="0" u="none" strike="noStrike" baseline="0" dirty="0">
              <a:solidFill>
                <a:srgbClr val="000000"/>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340FC9BD-3053-4D91-98A2-DEBDF78E6D29}"/>
              </a:ext>
            </a:extLst>
          </p:cNvPr>
          <p:cNvPicPr>
            <a:picLocks noChangeAspect="1"/>
          </p:cNvPicPr>
          <p:nvPr/>
        </p:nvPicPr>
        <p:blipFill>
          <a:blip r:embed="rId2"/>
          <a:stretch>
            <a:fillRect/>
          </a:stretch>
        </p:blipFill>
        <p:spPr>
          <a:xfrm>
            <a:off x="5312588" y="1277173"/>
            <a:ext cx="3585172" cy="4590107"/>
          </a:xfrm>
          <a:prstGeom prst="rect">
            <a:avLst/>
          </a:prstGeom>
        </p:spPr>
      </p:pic>
      <p:pic>
        <p:nvPicPr>
          <p:cNvPr id="6" name="Image 5">
            <a:extLst>
              <a:ext uri="{FF2B5EF4-FFF2-40B4-BE49-F238E27FC236}">
                <a16:creationId xmlns:a16="http://schemas.microsoft.com/office/drawing/2014/main" id="{D3F55240-552D-4393-8A9A-BB23BC4F0645}"/>
              </a:ext>
            </a:extLst>
          </p:cNvPr>
          <p:cNvPicPr>
            <a:picLocks noChangeAspect="1"/>
          </p:cNvPicPr>
          <p:nvPr/>
        </p:nvPicPr>
        <p:blipFill rotWithShape="1">
          <a:blip r:embed="rId3"/>
          <a:srcRect l="30520" t="41597" r="53730" b="27752"/>
          <a:stretch/>
        </p:blipFill>
        <p:spPr>
          <a:xfrm>
            <a:off x="480578" y="-23039"/>
            <a:ext cx="871032" cy="953064"/>
          </a:xfrm>
          <a:prstGeom prst="rect">
            <a:avLst/>
          </a:prstGeom>
        </p:spPr>
      </p:pic>
      <p:pic>
        <p:nvPicPr>
          <p:cNvPr id="10" name="Image 9">
            <a:extLst>
              <a:ext uri="{FF2B5EF4-FFF2-40B4-BE49-F238E27FC236}">
                <a16:creationId xmlns:a16="http://schemas.microsoft.com/office/drawing/2014/main" id="{4CCC9F8B-C1E9-FD4D-4CE6-884E1D4FA18F}"/>
              </a:ext>
            </a:extLst>
          </p:cNvPr>
          <p:cNvPicPr>
            <a:picLocks noChangeAspect="1"/>
          </p:cNvPicPr>
          <p:nvPr/>
        </p:nvPicPr>
        <p:blipFill>
          <a:blip r:embed="rId4"/>
          <a:stretch>
            <a:fillRect/>
          </a:stretch>
        </p:blipFill>
        <p:spPr>
          <a:xfrm>
            <a:off x="7768960" y="6172033"/>
            <a:ext cx="1375040" cy="679237"/>
          </a:xfrm>
          <a:prstGeom prst="rect">
            <a:avLst/>
          </a:prstGeom>
        </p:spPr>
      </p:pic>
      <p:sp>
        <p:nvSpPr>
          <p:cNvPr id="11" name="ZoneTexte 10">
            <a:extLst>
              <a:ext uri="{FF2B5EF4-FFF2-40B4-BE49-F238E27FC236}">
                <a16:creationId xmlns:a16="http://schemas.microsoft.com/office/drawing/2014/main" id="{3BFFC54B-84CD-1B58-2486-CD56828EC02B}"/>
              </a:ext>
            </a:extLst>
          </p:cNvPr>
          <p:cNvSpPr txBox="1"/>
          <p:nvPr/>
        </p:nvSpPr>
        <p:spPr>
          <a:xfrm>
            <a:off x="1475656" y="3861048"/>
            <a:ext cx="3672408" cy="1785104"/>
          </a:xfrm>
          <a:prstGeom prst="rect">
            <a:avLst/>
          </a:prstGeom>
          <a:noFill/>
        </p:spPr>
        <p:txBody>
          <a:bodyPr wrap="square" rtlCol="0">
            <a:spAutoFit/>
          </a:bodyPr>
          <a:lstStyle/>
          <a:p>
            <a:pPr algn="just"/>
            <a:r>
              <a:rPr lang="fr-FR" sz="2200" b="0" i="0" u="none" strike="noStrike" baseline="0" dirty="0">
                <a:solidFill>
                  <a:srgbClr val="000000"/>
                </a:solidFill>
                <a:latin typeface="Calibri" panose="020F0502020204030204" pitchFamily="34" charset="0"/>
                <a:cs typeface="Calibri" panose="020F0502020204030204" pitchFamily="34" charset="0"/>
              </a:rPr>
              <a:t>Il a réalisé le </a:t>
            </a:r>
            <a:r>
              <a:rPr lang="fr-FR" sz="2200" b="1" i="0" u="none" strike="noStrike" baseline="0" dirty="0">
                <a:solidFill>
                  <a:srgbClr val="000000"/>
                </a:solidFill>
                <a:latin typeface="Calibri" panose="020F0502020204030204" pitchFamily="34" charset="0"/>
                <a:cs typeface="Calibri" panose="020F0502020204030204" pitchFamily="34" charset="0"/>
              </a:rPr>
              <a:t>documentaire À voix haute </a:t>
            </a:r>
            <a:r>
              <a:rPr lang="fr-FR" sz="2200" b="0" i="0" u="none" strike="noStrike" baseline="0" dirty="0">
                <a:solidFill>
                  <a:srgbClr val="000000"/>
                </a:solidFill>
                <a:latin typeface="Calibri" panose="020F0502020204030204" pitchFamily="34" charset="0"/>
                <a:cs typeface="Calibri" panose="020F0502020204030204" pitchFamily="34" charset="0"/>
              </a:rPr>
              <a:t>qui suit les participants au concours </a:t>
            </a:r>
            <a:r>
              <a:rPr lang="fr-FR" sz="2200" b="0" i="0" u="none" strike="noStrike" baseline="0" dirty="0" err="1">
                <a:solidFill>
                  <a:srgbClr val="000000"/>
                </a:solidFill>
                <a:latin typeface="Calibri" panose="020F0502020204030204" pitchFamily="34" charset="0"/>
                <a:cs typeface="Calibri" panose="020F0502020204030204" pitchFamily="34" charset="0"/>
              </a:rPr>
              <a:t>Eloquentia</a:t>
            </a:r>
            <a:r>
              <a:rPr lang="fr-FR" sz="2200" b="0" i="0" u="none" strike="noStrike" baseline="0" dirty="0">
                <a:solidFill>
                  <a:srgbClr val="000000"/>
                </a:solidFill>
                <a:latin typeface="Calibri" panose="020F0502020204030204" pitchFamily="34" charset="0"/>
                <a:cs typeface="Calibri" panose="020F0502020204030204" pitchFamily="34" charset="0"/>
              </a:rPr>
              <a:t> à l’université de Saint Denis. </a:t>
            </a:r>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212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ED48348-717B-4381-8370-C8923E6298EA}"/>
              </a:ext>
            </a:extLst>
          </p:cNvPr>
          <p:cNvPicPr>
            <a:picLocks noChangeAspect="1"/>
          </p:cNvPicPr>
          <p:nvPr/>
        </p:nvPicPr>
        <p:blipFill>
          <a:blip r:embed="rId2"/>
          <a:stretch>
            <a:fillRect/>
          </a:stretch>
        </p:blipFill>
        <p:spPr>
          <a:xfrm>
            <a:off x="5972104" y="1103381"/>
            <a:ext cx="2933323" cy="4381877"/>
          </a:xfrm>
          <a:prstGeom prst="rect">
            <a:avLst/>
          </a:prstGeom>
        </p:spPr>
      </p:pic>
      <p:sp>
        <p:nvSpPr>
          <p:cNvPr id="9" name="ZoneTexte 8">
            <a:extLst>
              <a:ext uri="{FF2B5EF4-FFF2-40B4-BE49-F238E27FC236}">
                <a16:creationId xmlns:a16="http://schemas.microsoft.com/office/drawing/2014/main" id="{DD11F7F8-4B4C-435C-BC5A-429CE5AE84A8}"/>
              </a:ext>
            </a:extLst>
          </p:cNvPr>
          <p:cNvSpPr txBox="1"/>
          <p:nvPr/>
        </p:nvSpPr>
        <p:spPr>
          <a:xfrm>
            <a:off x="2136555" y="2608882"/>
            <a:ext cx="5151124" cy="707886"/>
          </a:xfrm>
          <a:prstGeom prst="rect">
            <a:avLst/>
          </a:prstGeom>
          <a:noFill/>
        </p:spPr>
        <p:txBody>
          <a:bodyPr wrap="square">
            <a:spAutoFit/>
          </a:bodyPr>
          <a:lstStyle/>
          <a:p>
            <a:r>
              <a:rPr lang="fr-FR" sz="2000" b="1" i="0" u="none" strike="noStrike" baseline="0" dirty="0">
                <a:solidFill>
                  <a:srgbClr val="333333"/>
                </a:solidFill>
                <a:latin typeface="Calibri" panose="020F0502020204030204" pitchFamily="34" charset="0"/>
                <a:cs typeface="Calibri" panose="020F0502020204030204" pitchFamily="34" charset="0"/>
              </a:rPr>
              <a:t>Que sais-je</a:t>
            </a:r>
            <a:r>
              <a:rPr lang="fr-FR" sz="2000" b="0" i="0" u="none" strike="noStrike" baseline="0" dirty="0">
                <a:solidFill>
                  <a:srgbClr val="333333"/>
                </a:solidFill>
                <a:latin typeface="Calibri" panose="020F0502020204030204" pitchFamily="34" charset="0"/>
                <a:cs typeface="Calibri" panose="020F0502020204030204" pitchFamily="34" charset="0"/>
              </a:rPr>
              <a:t>, par Jules </a:t>
            </a:r>
            <a:r>
              <a:rPr lang="fr-FR" sz="2000" b="0" i="0" u="none" strike="noStrike" baseline="0" dirty="0" err="1">
                <a:solidFill>
                  <a:srgbClr val="333333"/>
                </a:solidFill>
                <a:latin typeface="Calibri" panose="020F0502020204030204" pitchFamily="34" charset="0"/>
                <a:cs typeface="Calibri" panose="020F0502020204030204" pitchFamily="34" charset="0"/>
              </a:rPr>
              <a:t>Senger</a:t>
            </a:r>
            <a:r>
              <a:rPr lang="fr-FR" sz="2000" b="0" i="0" u="none" strike="noStrike" baseline="0" dirty="0">
                <a:solidFill>
                  <a:srgbClr val="333333"/>
                </a:solidFill>
                <a:latin typeface="Calibri" panose="020F0502020204030204" pitchFamily="34" charset="0"/>
                <a:cs typeface="Calibri" panose="020F0502020204030204" pitchFamily="34" charset="0"/>
              </a:rPr>
              <a:t>, </a:t>
            </a:r>
          </a:p>
          <a:p>
            <a:r>
              <a:rPr lang="fr-FR" sz="2000" b="0" i="0" u="none" strike="noStrike" baseline="0" dirty="0">
                <a:solidFill>
                  <a:srgbClr val="333333"/>
                </a:solidFill>
                <a:latin typeface="Calibri" panose="020F0502020204030204" pitchFamily="34" charset="0"/>
                <a:cs typeface="Calibri" panose="020F0502020204030204" pitchFamily="34" charset="0"/>
              </a:rPr>
              <a:t>Presses universitaires de France </a:t>
            </a:r>
            <a:endParaRPr lang="fr-FR" sz="2000" dirty="0">
              <a:solidFill>
                <a:srgbClr val="333333"/>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F7328FC6-05FD-46CF-896E-E4BA33F71333}"/>
              </a:ext>
            </a:extLst>
          </p:cNvPr>
          <p:cNvSpPr txBox="1"/>
          <p:nvPr/>
        </p:nvSpPr>
        <p:spPr>
          <a:xfrm>
            <a:off x="1210521" y="4249118"/>
            <a:ext cx="4716016" cy="2031325"/>
          </a:xfrm>
          <a:prstGeom prst="rect">
            <a:avLst/>
          </a:prstGeom>
          <a:noFill/>
        </p:spPr>
        <p:txBody>
          <a:bodyPr wrap="square">
            <a:spAutoFit/>
          </a:bodyPr>
          <a:lstStyle/>
          <a:p>
            <a:pPr algn="just"/>
            <a:r>
              <a:rPr lang="fr-FR" sz="1800" b="1" i="0" u="none" strike="noStrike" baseline="0" dirty="0">
                <a:solidFill>
                  <a:srgbClr val="000000"/>
                </a:solidFill>
                <a:latin typeface="AAAAAB+ArialMT"/>
              </a:rPr>
              <a:t>Historique de l’art oratoire de l’antiquité au XXème siècle.</a:t>
            </a:r>
            <a:r>
              <a:rPr lang="fr-FR" sz="1800" b="0" i="0" u="none" strike="noStrike" baseline="0" dirty="0">
                <a:solidFill>
                  <a:srgbClr val="000000"/>
                </a:solidFill>
                <a:latin typeface="AAAAAB+ArialMT"/>
              </a:rPr>
              <a:t> </a:t>
            </a:r>
          </a:p>
          <a:p>
            <a:pPr algn="just"/>
            <a:endParaRPr lang="fr-FR" dirty="0">
              <a:solidFill>
                <a:srgbClr val="000000"/>
              </a:solidFill>
              <a:latin typeface="AAAAAB+ArialMT"/>
            </a:endParaRPr>
          </a:p>
          <a:p>
            <a:pPr algn="just"/>
            <a:r>
              <a:rPr lang="fr-FR" sz="1800" b="0" i="0" u="none" strike="noStrike" baseline="0" dirty="0">
                <a:solidFill>
                  <a:srgbClr val="000000"/>
                </a:solidFill>
                <a:latin typeface="AAAAAB+ArialMT"/>
              </a:rPr>
              <a:t>Présentation des plus grands orateurs, et des ouvrages qui ont marqué l’histoire de la rhétorique. Idéal pour construire une culture générale. </a:t>
            </a:r>
            <a:endParaRPr lang="fr-FR" dirty="0"/>
          </a:p>
        </p:txBody>
      </p:sp>
      <p:sp>
        <p:nvSpPr>
          <p:cNvPr id="2" name="Titre 1">
            <a:extLst>
              <a:ext uri="{FF2B5EF4-FFF2-40B4-BE49-F238E27FC236}">
                <a16:creationId xmlns:a16="http://schemas.microsoft.com/office/drawing/2014/main" id="{410AC517-F91E-4D0E-A38B-E3C8F9E93063}"/>
              </a:ext>
            </a:extLst>
          </p:cNvPr>
          <p:cNvSpPr>
            <a:spLocks noGrp="1"/>
          </p:cNvSpPr>
          <p:nvPr>
            <p:ph type="title"/>
          </p:nvPr>
        </p:nvSpPr>
        <p:spPr>
          <a:xfrm>
            <a:off x="5666247" y="14748"/>
            <a:ext cx="3252380" cy="799920"/>
          </a:xfrm>
        </p:spPr>
        <p:txBody>
          <a:bodyPr/>
          <a:lstStyle/>
          <a:p>
            <a:r>
              <a:rPr lang="fr-FR" b="1" dirty="0"/>
              <a:t>Connaissances - Culture</a:t>
            </a:r>
          </a:p>
        </p:txBody>
      </p:sp>
      <p:sp>
        <p:nvSpPr>
          <p:cNvPr id="13" name="ZoneTexte 12">
            <a:extLst>
              <a:ext uri="{FF2B5EF4-FFF2-40B4-BE49-F238E27FC236}">
                <a16:creationId xmlns:a16="http://schemas.microsoft.com/office/drawing/2014/main" id="{492F7EAD-3A68-44A5-8753-CA298D51F99F}"/>
              </a:ext>
            </a:extLst>
          </p:cNvPr>
          <p:cNvSpPr txBox="1"/>
          <p:nvPr/>
        </p:nvSpPr>
        <p:spPr>
          <a:xfrm>
            <a:off x="971600" y="1411450"/>
            <a:ext cx="6467166" cy="523220"/>
          </a:xfrm>
          <a:prstGeom prst="rect">
            <a:avLst/>
          </a:prstGeom>
          <a:noFill/>
        </p:spPr>
        <p:txBody>
          <a:bodyPr wrap="square">
            <a:spAutoFit/>
          </a:bodyPr>
          <a:lstStyle/>
          <a:p>
            <a:r>
              <a:rPr lang="fr-FR" sz="2800" b="1" i="0" u="none" strike="noStrike" baseline="0" dirty="0">
                <a:solidFill>
                  <a:srgbClr val="FF00FF"/>
                </a:solidFill>
                <a:latin typeface="Cambria" panose="02040503050406030204" pitchFamily="18" charset="0"/>
                <a:ea typeface="Cambria" panose="02040503050406030204" pitchFamily="18" charset="0"/>
              </a:rPr>
              <a:t>L’art oratoire Que sais-je ? </a:t>
            </a:r>
            <a:endParaRPr lang="fr-FR" sz="2800" dirty="0">
              <a:solidFill>
                <a:srgbClr val="FF00FF"/>
              </a:solidFill>
              <a:latin typeface="Cambria" panose="02040503050406030204" pitchFamily="18" charset="0"/>
              <a:ea typeface="Cambria" panose="02040503050406030204" pitchFamily="18" charset="0"/>
            </a:endParaRPr>
          </a:p>
        </p:txBody>
      </p:sp>
      <p:pic>
        <p:nvPicPr>
          <p:cNvPr id="16" name="Image 15">
            <a:extLst>
              <a:ext uri="{FF2B5EF4-FFF2-40B4-BE49-F238E27FC236}">
                <a16:creationId xmlns:a16="http://schemas.microsoft.com/office/drawing/2014/main" id="{1A4296EB-9137-478F-BF99-599546B39F13}"/>
              </a:ext>
            </a:extLst>
          </p:cNvPr>
          <p:cNvPicPr>
            <a:picLocks noChangeAspect="1"/>
          </p:cNvPicPr>
          <p:nvPr/>
        </p:nvPicPr>
        <p:blipFill rotWithShape="1">
          <a:blip r:embed="rId3"/>
          <a:srcRect l="30520" t="41597" r="53730" b="27752"/>
          <a:stretch/>
        </p:blipFill>
        <p:spPr>
          <a:xfrm>
            <a:off x="523615" y="14748"/>
            <a:ext cx="792088" cy="866685"/>
          </a:xfrm>
          <a:prstGeom prst="rect">
            <a:avLst/>
          </a:prstGeom>
        </p:spPr>
      </p:pic>
      <p:pic>
        <p:nvPicPr>
          <p:cNvPr id="10" name="Image 9">
            <a:extLst>
              <a:ext uri="{FF2B5EF4-FFF2-40B4-BE49-F238E27FC236}">
                <a16:creationId xmlns:a16="http://schemas.microsoft.com/office/drawing/2014/main" id="{727868B1-B3F1-EE18-B4EE-D5844F73DADC}"/>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3293506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0AC517-F91E-4D0E-A38B-E3C8F9E93063}"/>
              </a:ext>
            </a:extLst>
          </p:cNvPr>
          <p:cNvSpPr>
            <a:spLocks noGrp="1"/>
          </p:cNvSpPr>
          <p:nvPr>
            <p:ph type="title"/>
          </p:nvPr>
        </p:nvSpPr>
        <p:spPr/>
        <p:txBody>
          <a:bodyPr/>
          <a:lstStyle/>
          <a:p>
            <a:pPr algn="r"/>
            <a:r>
              <a:rPr lang="fr-FR" b="1" dirty="0"/>
              <a:t>Connaissances - Culture</a:t>
            </a:r>
          </a:p>
        </p:txBody>
      </p:sp>
      <p:pic>
        <p:nvPicPr>
          <p:cNvPr id="6" name="Image 5">
            <a:extLst>
              <a:ext uri="{FF2B5EF4-FFF2-40B4-BE49-F238E27FC236}">
                <a16:creationId xmlns:a16="http://schemas.microsoft.com/office/drawing/2014/main" id="{1CC17037-BA52-4E41-B74F-9E4ED6C394AD}"/>
              </a:ext>
            </a:extLst>
          </p:cNvPr>
          <p:cNvPicPr>
            <a:picLocks noChangeAspect="1"/>
          </p:cNvPicPr>
          <p:nvPr/>
        </p:nvPicPr>
        <p:blipFill>
          <a:blip r:embed="rId2"/>
          <a:stretch>
            <a:fillRect/>
          </a:stretch>
        </p:blipFill>
        <p:spPr>
          <a:xfrm>
            <a:off x="5476602" y="1528005"/>
            <a:ext cx="3186820" cy="4327556"/>
          </a:xfrm>
          <a:prstGeom prst="rect">
            <a:avLst/>
          </a:prstGeom>
        </p:spPr>
      </p:pic>
      <p:sp>
        <p:nvSpPr>
          <p:cNvPr id="9" name="ZoneTexte 8">
            <a:extLst>
              <a:ext uri="{FF2B5EF4-FFF2-40B4-BE49-F238E27FC236}">
                <a16:creationId xmlns:a16="http://schemas.microsoft.com/office/drawing/2014/main" id="{E0F45ACA-39FE-45A9-A4DD-009525A9EC27}"/>
              </a:ext>
            </a:extLst>
          </p:cNvPr>
          <p:cNvSpPr txBox="1"/>
          <p:nvPr/>
        </p:nvSpPr>
        <p:spPr>
          <a:xfrm>
            <a:off x="1979712" y="840794"/>
            <a:ext cx="1902644" cy="461665"/>
          </a:xfrm>
          <a:prstGeom prst="rect">
            <a:avLst/>
          </a:prstGeom>
          <a:noFill/>
        </p:spPr>
        <p:txBody>
          <a:bodyPr wrap="square">
            <a:spAutoFit/>
          </a:bodyPr>
          <a:lstStyle/>
          <a:p>
            <a:pPr algn="ctr"/>
            <a:r>
              <a:rPr lang="fr-FR" sz="2400" b="1" i="0" u="none" strike="noStrike" baseline="0" dirty="0">
                <a:solidFill>
                  <a:srgbClr val="FF00FF"/>
                </a:solidFill>
                <a:latin typeface="Cambria" panose="02040503050406030204" pitchFamily="18" charset="0"/>
                <a:ea typeface="Cambria" panose="02040503050406030204" pitchFamily="18" charset="0"/>
              </a:rPr>
              <a:t>À voix haute </a:t>
            </a:r>
            <a:endParaRPr lang="fr-FR" sz="2400" dirty="0">
              <a:solidFill>
                <a:srgbClr val="FF00FF"/>
              </a:solidFill>
              <a:latin typeface="Cambria" panose="02040503050406030204" pitchFamily="18" charset="0"/>
              <a:ea typeface="Cambria" panose="02040503050406030204" pitchFamily="18" charset="0"/>
            </a:endParaRPr>
          </a:p>
        </p:txBody>
      </p:sp>
      <p:sp>
        <p:nvSpPr>
          <p:cNvPr id="5" name="Espace réservé du texte 4">
            <a:extLst>
              <a:ext uri="{FF2B5EF4-FFF2-40B4-BE49-F238E27FC236}">
                <a16:creationId xmlns:a16="http://schemas.microsoft.com/office/drawing/2014/main" id="{D771F059-A5D9-4CFB-8636-951AEB467F78}"/>
              </a:ext>
            </a:extLst>
          </p:cNvPr>
          <p:cNvSpPr>
            <a:spLocks noGrp="1"/>
          </p:cNvSpPr>
          <p:nvPr>
            <p:ph type="body"/>
          </p:nvPr>
        </p:nvSpPr>
        <p:spPr>
          <a:xfrm>
            <a:off x="808278" y="1552196"/>
            <a:ext cx="4245512" cy="609480"/>
          </a:xfrm>
        </p:spPr>
        <p:txBody>
          <a:bodyPr>
            <a:normAutofit lnSpcReduction="10000"/>
          </a:bodyPr>
          <a:lstStyle/>
          <a:p>
            <a:pPr algn="ctr"/>
            <a:r>
              <a:rPr lang="fr-FR" sz="2000" b="1" i="0" u="none" strike="noStrike" baseline="0" dirty="0">
                <a:solidFill>
                  <a:srgbClr val="000000"/>
                </a:solidFill>
                <a:latin typeface="Calibri" panose="020F0502020204030204" pitchFamily="34" charset="0"/>
                <a:cs typeface="Calibri" panose="020F0502020204030204" pitchFamily="34" charset="0"/>
              </a:rPr>
              <a:t>La force de la parole. </a:t>
            </a:r>
          </a:p>
          <a:p>
            <a:pPr algn="ctr"/>
            <a:r>
              <a:rPr lang="fr-FR" sz="2000" b="1" i="0" u="none" strike="noStrike" baseline="0" dirty="0">
                <a:solidFill>
                  <a:srgbClr val="000000"/>
                </a:solidFill>
                <a:latin typeface="Calibri" panose="020F0502020204030204" pitchFamily="34" charset="0"/>
                <a:cs typeface="Calibri" panose="020F0502020204030204" pitchFamily="34" charset="0"/>
              </a:rPr>
              <a:t>Réalisé par Stéphane de Freitas (2016). </a:t>
            </a:r>
            <a:endParaRPr lang="fr-FR" sz="2000" b="1" dirty="0">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0D7CE102-983A-4A76-8D6D-5805F8111136}"/>
              </a:ext>
            </a:extLst>
          </p:cNvPr>
          <p:cNvSpPr txBox="1"/>
          <p:nvPr/>
        </p:nvSpPr>
        <p:spPr>
          <a:xfrm>
            <a:off x="1979712" y="2411413"/>
            <a:ext cx="3384376" cy="4093428"/>
          </a:xfrm>
          <a:prstGeom prst="rect">
            <a:avLst/>
          </a:prstGeom>
          <a:noFill/>
        </p:spPr>
        <p:txBody>
          <a:bodyPr wrap="square">
            <a:spAutoFit/>
          </a:bodyPr>
          <a:lstStyle/>
          <a:p>
            <a:pPr algn="just"/>
            <a:r>
              <a:rPr lang="fr-FR" sz="2000" b="0" i="0" u="none" strike="noStrike" baseline="0" dirty="0">
                <a:solidFill>
                  <a:srgbClr val="000000"/>
                </a:solidFill>
                <a:latin typeface="Calibri" panose="020F0502020204030204" pitchFamily="34" charset="0"/>
                <a:cs typeface="Calibri" panose="020F0502020204030204" pitchFamily="34" charset="0"/>
              </a:rPr>
              <a:t>Ce </a:t>
            </a:r>
            <a:r>
              <a:rPr lang="fr-FR" sz="2000" b="1" i="0" u="none" strike="noStrike" baseline="0" dirty="0">
                <a:solidFill>
                  <a:srgbClr val="000000"/>
                </a:solidFill>
                <a:latin typeface="Calibri" panose="020F0502020204030204" pitchFamily="34" charset="0"/>
                <a:cs typeface="Calibri" panose="020F0502020204030204" pitchFamily="34" charset="0"/>
              </a:rPr>
              <a:t>documentaire</a:t>
            </a:r>
            <a:r>
              <a:rPr lang="fr-FR" sz="2000" b="0" i="0" u="none" strike="noStrike" baseline="0" dirty="0">
                <a:solidFill>
                  <a:srgbClr val="000000"/>
                </a:solidFill>
                <a:latin typeface="Calibri" panose="020F0502020204030204" pitchFamily="34" charset="0"/>
                <a:cs typeface="Calibri" panose="020F0502020204030204" pitchFamily="34" charset="0"/>
              </a:rPr>
              <a:t> raconte le parcours d’un groupe d’étudiants de l’université de Saint Denis.</a:t>
            </a:r>
          </a:p>
          <a:p>
            <a:pPr algn="just"/>
            <a:endParaRPr lang="fr-FR" sz="2000" dirty="0">
              <a:solidFill>
                <a:srgbClr val="000000"/>
              </a:solidFill>
              <a:latin typeface="Calibri" panose="020F0502020204030204" pitchFamily="34" charset="0"/>
              <a:cs typeface="Calibri" panose="020F0502020204030204" pitchFamily="34" charset="0"/>
            </a:endParaRPr>
          </a:p>
          <a:p>
            <a:pPr algn="just"/>
            <a:r>
              <a:rPr lang="fr-FR" sz="2000" b="0" i="0" u="none" strike="noStrike" baseline="0" dirty="0">
                <a:solidFill>
                  <a:srgbClr val="000000"/>
                </a:solidFill>
                <a:latin typeface="Calibri" panose="020F0502020204030204" pitchFamily="34" charset="0"/>
                <a:cs typeface="Calibri" panose="020F0502020204030204" pitchFamily="34" charset="0"/>
              </a:rPr>
              <a:t> Inscrits au </a:t>
            </a:r>
            <a:r>
              <a:rPr lang="fr-FR" sz="2000" b="1" i="0" u="none" strike="noStrike" baseline="0" dirty="0">
                <a:solidFill>
                  <a:srgbClr val="000000"/>
                </a:solidFill>
                <a:latin typeface="Calibri" panose="020F0502020204030204" pitchFamily="34" charset="0"/>
                <a:cs typeface="Calibri" panose="020F0502020204030204" pitchFamily="34" charset="0"/>
              </a:rPr>
              <a:t>concours </a:t>
            </a:r>
            <a:r>
              <a:rPr lang="fr-FR" sz="2000" b="1" i="0" u="none" strike="noStrike" baseline="0" dirty="0" err="1">
                <a:solidFill>
                  <a:srgbClr val="000000"/>
                </a:solidFill>
                <a:latin typeface="Calibri" panose="020F0502020204030204" pitchFamily="34" charset="0"/>
                <a:cs typeface="Calibri" panose="020F0502020204030204" pitchFamily="34" charset="0"/>
              </a:rPr>
              <a:t>Eloquentia</a:t>
            </a:r>
            <a:r>
              <a:rPr lang="fr-FR" sz="2000" b="0" i="0" u="none" strike="noStrike" baseline="0" dirty="0">
                <a:solidFill>
                  <a:srgbClr val="000000"/>
                </a:solidFill>
                <a:latin typeface="Calibri" panose="020F0502020204030204" pitchFamily="34" charset="0"/>
                <a:cs typeface="Calibri" panose="020F0502020204030204" pitchFamily="34" charset="0"/>
              </a:rPr>
              <a:t>, créé en 2012, ils briguent le titre de « </a:t>
            </a:r>
            <a:r>
              <a:rPr lang="fr-FR" sz="2000" b="1" i="0" u="none" strike="noStrike" baseline="0" dirty="0">
                <a:solidFill>
                  <a:srgbClr val="000000"/>
                </a:solidFill>
                <a:latin typeface="Calibri" panose="020F0502020204030204" pitchFamily="34" charset="0"/>
                <a:cs typeface="Calibri" panose="020F0502020204030204" pitchFamily="34" charset="0"/>
              </a:rPr>
              <a:t>meilleur orateur du 93</a:t>
            </a:r>
            <a:r>
              <a:rPr lang="fr-FR" sz="2000" b="0" i="0" u="none" strike="noStrike" baseline="0" dirty="0">
                <a:solidFill>
                  <a:srgbClr val="000000"/>
                </a:solidFill>
                <a:latin typeface="Calibri" panose="020F0502020204030204" pitchFamily="34" charset="0"/>
                <a:cs typeface="Calibri" panose="020F0502020204030204" pitchFamily="34" charset="0"/>
              </a:rPr>
              <a:t>». </a:t>
            </a:r>
          </a:p>
          <a:p>
            <a:pPr algn="just"/>
            <a:endParaRPr lang="fr-FR" sz="2000" dirty="0">
              <a:solidFill>
                <a:srgbClr val="000000"/>
              </a:solidFill>
              <a:latin typeface="Calibri" panose="020F0502020204030204" pitchFamily="34" charset="0"/>
              <a:cs typeface="Calibri" panose="020F0502020204030204" pitchFamily="34" charset="0"/>
            </a:endParaRPr>
          </a:p>
          <a:p>
            <a:pPr algn="just"/>
            <a:r>
              <a:rPr lang="fr-FR" sz="2000" b="0" i="0" u="none" strike="noStrike" baseline="0" dirty="0">
                <a:solidFill>
                  <a:srgbClr val="000000"/>
                </a:solidFill>
                <a:latin typeface="Calibri" panose="020F0502020204030204" pitchFamily="34" charset="0"/>
                <a:cs typeface="Calibri" panose="020F0502020204030204" pitchFamily="34" charset="0"/>
              </a:rPr>
              <a:t>Différents professionnels les accompagnent dans l’apprentissage de l’oral. </a:t>
            </a:r>
            <a:endParaRPr lang="fr-FR" sz="2000" dirty="0">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6FE9FD2B-1A99-4E20-BDD7-A639692FC9A5}"/>
              </a:ext>
            </a:extLst>
          </p:cNvPr>
          <p:cNvPicPr>
            <a:picLocks noChangeAspect="1"/>
          </p:cNvPicPr>
          <p:nvPr/>
        </p:nvPicPr>
        <p:blipFill rotWithShape="1">
          <a:blip r:embed="rId3"/>
          <a:srcRect l="30520" t="41597" r="53730" b="27752"/>
          <a:stretch/>
        </p:blipFill>
        <p:spPr>
          <a:xfrm>
            <a:off x="467544" y="0"/>
            <a:ext cx="792088" cy="866685"/>
          </a:xfrm>
          <a:prstGeom prst="rect">
            <a:avLst/>
          </a:prstGeom>
        </p:spPr>
      </p:pic>
      <p:pic>
        <p:nvPicPr>
          <p:cNvPr id="10" name="Image 9">
            <a:extLst>
              <a:ext uri="{FF2B5EF4-FFF2-40B4-BE49-F238E27FC236}">
                <a16:creationId xmlns:a16="http://schemas.microsoft.com/office/drawing/2014/main" id="{5ACE1A0A-0D1C-726A-0B54-440856999FAB}"/>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768909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0AC517-F91E-4D0E-A38B-E3C8F9E93063}"/>
              </a:ext>
            </a:extLst>
          </p:cNvPr>
          <p:cNvSpPr>
            <a:spLocks noGrp="1"/>
          </p:cNvSpPr>
          <p:nvPr>
            <p:ph type="title"/>
          </p:nvPr>
        </p:nvSpPr>
        <p:spPr/>
        <p:txBody>
          <a:bodyPr/>
          <a:lstStyle/>
          <a:p>
            <a:pPr algn="r"/>
            <a:r>
              <a:rPr lang="fr-FR" b="1" dirty="0"/>
              <a:t>Connaissances - Culture</a:t>
            </a:r>
          </a:p>
        </p:txBody>
      </p:sp>
      <p:sp>
        <p:nvSpPr>
          <p:cNvPr id="9" name="ZoneTexte 8">
            <a:extLst>
              <a:ext uri="{FF2B5EF4-FFF2-40B4-BE49-F238E27FC236}">
                <a16:creationId xmlns:a16="http://schemas.microsoft.com/office/drawing/2014/main" id="{E0F45ACA-39FE-45A9-A4DD-009525A9EC27}"/>
              </a:ext>
            </a:extLst>
          </p:cNvPr>
          <p:cNvSpPr txBox="1"/>
          <p:nvPr/>
        </p:nvSpPr>
        <p:spPr>
          <a:xfrm>
            <a:off x="1289760" y="669013"/>
            <a:ext cx="4384740" cy="830997"/>
          </a:xfrm>
          <a:prstGeom prst="rect">
            <a:avLst/>
          </a:prstGeom>
          <a:noFill/>
        </p:spPr>
        <p:txBody>
          <a:bodyPr wrap="square">
            <a:spAutoFit/>
          </a:bodyPr>
          <a:lstStyle/>
          <a:p>
            <a:pPr algn="ctr"/>
            <a:r>
              <a:rPr lang="fr-FR" sz="2400" b="1" dirty="0">
                <a:solidFill>
                  <a:srgbClr val="FF00FF"/>
                </a:solidFill>
                <a:latin typeface="Cambria" panose="02040503050406030204" pitchFamily="18" charset="0"/>
                <a:ea typeface="Cambria" panose="02040503050406030204" pitchFamily="18" charset="0"/>
              </a:rPr>
              <a:t>Coupez le son, le charisme politique</a:t>
            </a:r>
            <a:r>
              <a:rPr lang="fr-FR" sz="2400" b="1" i="0" u="none" strike="noStrike" baseline="0" dirty="0">
                <a:solidFill>
                  <a:srgbClr val="FF00FF"/>
                </a:solidFill>
                <a:latin typeface="Cambria" panose="02040503050406030204" pitchFamily="18" charset="0"/>
                <a:ea typeface="Cambria" panose="02040503050406030204" pitchFamily="18" charset="0"/>
              </a:rPr>
              <a:t> voix haute </a:t>
            </a:r>
            <a:endParaRPr lang="fr-FR" sz="2400" dirty="0">
              <a:solidFill>
                <a:srgbClr val="FF00FF"/>
              </a:solidFill>
              <a:latin typeface="Cambria" panose="02040503050406030204" pitchFamily="18" charset="0"/>
              <a:ea typeface="Cambria" panose="02040503050406030204" pitchFamily="18" charset="0"/>
            </a:endParaRPr>
          </a:p>
        </p:txBody>
      </p:sp>
      <p:sp>
        <p:nvSpPr>
          <p:cNvPr id="11" name="ZoneTexte 10">
            <a:extLst>
              <a:ext uri="{FF2B5EF4-FFF2-40B4-BE49-F238E27FC236}">
                <a16:creationId xmlns:a16="http://schemas.microsoft.com/office/drawing/2014/main" id="{0D7CE102-983A-4A76-8D6D-5805F8111136}"/>
              </a:ext>
            </a:extLst>
          </p:cNvPr>
          <p:cNvSpPr txBox="1"/>
          <p:nvPr/>
        </p:nvSpPr>
        <p:spPr>
          <a:xfrm>
            <a:off x="2123728" y="2219233"/>
            <a:ext cx="3331676" cy="4632037"/>
          </a:xfrm>
          <a:prstGeom prst="rect">
            <a:avLst/>
          </a:prstGeom>
          <a:noFill/>
        </p:spPr>
        <p:txBody>
          <a:bodyPr wrap="square">
            <a:spAutoFit/>
          </a:bodyPr>
          <a:lstStyle/>
          <a:p>
            <a:pPr algn="just">
              <a:lnSpc>
                <a:spcPts val="3000"/>
              </a:lnSpc>
            </a:pPr>
            <a:r>
              <a:rPr lang="fr-FR" sz="2000" b="0" i="0" u="none" strike="noStrike" baseline="0" dirty="0">
                <a:solidFill>
                  <a:srgbClr val="000000"/>
                </a:solidFill>
                <a:latin typeface="Calibri" panose="020F0502020204030204" pitchFamily="34" charset="0"/>
                <a:cs typeface="Calibri" panose="020F0502020204030204" pitchFamily="34" charset="0"/>
              </a:rPr>
              <a:t>Tout au long de ce documentaire, </a:t>
            </a:r>
            <a:r>
              <a:rPr lang="fr-FR" sz="2000" b="1" i="0" u="none" strike="noStrike" baseline="0" dirty="0">
                <a:solidFill>
                  <a:srgbClr val="000000"/>
                </a:solidFill>
                <a:latin typeface="Calibri" panose="020F0502020204030204" pitchFamily="34" charset="0"/>
                <a:cs typeface="Calibri" panose="020F0502020204030204" pitchFamily="34" charset="0"/>
              </a:rPr>
              <a:t>René </a:t>
            </a:r>
            <a:r>
              <a:rPr lang="fr-FR" sz="2000" b="1" i="0" u="none" strike="noStrike" baseline="0" dirty="0" err="1">
                <a:solidFill>
                  <a:srgbClr val="000000"/>
                </a:solidFill>
                <a:latin typeface="Calibri" panose="020F0502020204030204" pitchFamily="34" charset="0"/>
                <a:cs typeface="Calibri" panose="020F0502020204030204" pitchFamily="34" charset="0"/>
              </a:rPr>
              <a:t>Zayan</a:t>
            </a:r>
            <a:r>
              <a:rPr lang="fr-FR" sz="2000" b="0" i="0" u="none" strike="noStrike" baseline="0" dirty="0">
                <a:solidFill>
                  <a:srgbClr val="000000"/>
                </a:solidFill>
                <a:latin typeface="Calibri" panose="020F0502020204030204" pitchFamily="34" charset="0"/>
                <a:cs typeface="Calibri" panose="020F0502020204030204" pitchFamily="34" charset="0"/>
              </a:rPr>
              <a:t>, psychologue politique </a:t>
            </a:r>
            <a:r>
              <a:rPr lang="fr-FR" sz="2000" b="1" i="0" u="none" strike="noStrike" baseline="0" dirty="0">
                <a:solidFill>
                  <a:srgbClr val="000000"/>
                </a:solidFill>
                <a:latin typeface="Calibri" panose="020F0502020204030204" pitchFamily="34" charset="0"/>
                <a:cs typeface="Calibri" panose="020F0502020204030204" pitchFamily="34" charset="0"/>
              </a:rPr>
              <a:t>décode les messages non verbaux envoyés par différentes personnalités politiqu</a:t>
            </a:r>
            <a:r>
              <a:rPr lang="fr-FR" sz="2000" b="0" i="0" u="none" strike="noStrike" baseline="0" dirty="0">
                <a:solidFill>
                  <a:srgbClr val="000000"/>
                </a:solidFill>
                <a:latin typeface="Calibri" panose="020F0502020204030204" pitchFamily="34" charset="0"/>
                <a:cs typeface="Calibri" panose="020F0502020204030204" pitchFamily="34" charset="0"/>
              </a:rPr>
              <a:t>es en analysant leur </a:t>
            </a:r>
            <a:r>
              <a:rPr lang="fr-FR" sz="2000" b="1" i="0" u="none" strike="noStrike" baseline="0" dirty="0">
                <a:solidFill>
                  <a:srgbClr val="000000"/>
                </a:solidFill>
                <a:latin typeface="Calibri" panose="020F0502020204030204" pitchFamily="34" charset="0"/>
                <a:cs typeface="Calibri" panose="020F0502020204030204" pitchFamily="34" charset="0"/>
              </a:rPr>
              <a:t>gestuelle</a:t>
            </a:r>
            <a:r>
              <a:rPr lang="fr-FR" sz="2000" b="0" i="0" u="none" strike="noStrike" baseline="0" dirty="0">
                <a:solidFill>
                  <a:srgbClr val="000000"/>
                </a:solidFill>
                <a:latin typeface="Calibri" panose="020F0502020204030204" pitchFamily="34" charset="0"/>
                <a:cs typeface="Calibri" panose="020F0502020204030204" pitchFamily="34" charset="0"/>
              </a:rPr>
              <a:t>, les </a:t>
            </a:r>
            <a:r>
              <a:rPr lang="fr-FR" sz="2000" b="1" i="0" u="none" strike="noStrike" baseline="0" dirty="0">
                <a:solidFill>
                  <a:srgbClr val="000000"/>
                </a:solidFill>
                <a:latin typeface="Calibri" panose="020F0502020204030204" pitchFamily="34" charset="0"/>
                <a:cs typeface="Calibri" panose="020F0502020204030204" pitchFamily="34" charset="0"/>
              </a:rPr>
              <a:t>mimiques de leur visage</a:t>
            </a:r>
            <a:r>
              <a:rPr lang="fr-FR" sz="2000" b="0" i="0" u="none" strike="noStrike" baseline="0" dirty="0">
                <a:solidFill>
                  <a:srgbClr val="000000"/>
                </a:solidFill>
                <a:latin typeface="Calibri" panose="020F0502020204030204" pitchFamily="34" charset="0"/>
                <a:cs typeface="Calibri" panose="020F0502020204030204" pitchFamily="34" charset="0"/>
              </a:rPr>
              <a:t>, leur </a:t>
            </a:r>
            <a:r>
              <a:rPr lang="fr-FR" sz="2000" b="1" i="0" u="none" strike="noStrike" baseline="0" dirty="0">
                <a:solidFill>
                  <a:srgbClr val="000000"/>
                </a:solidFill>
                <a:latin typeface="Calibri" panose="020F0502020204030204" pitchFamily="34" charset="0"/>
                <a:cs typeface="Calibri" panose="020F0502020204030204" pitchFamily="34" charset="0"/>
              </a:rPr>
              <a:t>posture</a:t>
            </a:r>
            <a:r>
              <a:rPr lang="fr-FR" sz="2000" b="0" i="0" u="none" strike="noStrike" baseline="0" dirty="0">
                <a:solidFill>
                  <a:srgbClr val="000000"/>
                </a:solidFill>
                <a:latin typeface="Calibri" panose="020F0502020204030204" pitchFamily="34" charset="0"/>
                <a:cs typeface="Calibri" panose="020F0502020204030204" pitchFamily="34" charset="0"/>
              </a:rPr>
              <a:t>, leur </a:t>
            </a:r>
            <a:r>
              <a:rPr lang="fr-FR" sz="2000" b="1" i="0" u="none" strike="noStrike" baseline="0" dirty="0">
                <a:solidFill>
                  <a:srgbClr val="000000"/>
                </a:solidFill>
                <a:latin typeface="Calibri" panose="020F0502020204030204" pitchFamily="34" charset="0"/>
                <a:cs typeface="Calibri" panose="020F0502020204030204" pitchFamily="34" charset="0"/>
              </a:rPr>
              <a:t>regard</a:t>
            </a:r>
            <a:r>
              <a:rPr lang="fr-FR" sz="2000" b="0" i="0" u="none" strike="noStrike" baseline="0" dirty="0">
                <a:solidFill>
                  <a:srgbClr val="000000"/>
                </a:solidFill>
                <a:latin typeface="Calibri" panose="020F0502020204030204" pitchFamily="34" charset="0"/>
                <a:cs typeface="Calibri" panose="020F0502020204030204" pitchFamily="34" charset="0"/>
              </a:rPr>
              <a:t>, le </a:t>
            </a:r>
            <a:r>
              <a:rPr lang="fr-FR" sz="2000" b="1" i="0" u="none" strike="noStrike" baseline="0" dirty="0">
                <a:solidFill>
                  <a:srgbClr val="000000"/>
                </a:solidFill>
                <a:latin typeface="Calibri" panose="020F0502020204030204" pitchFamily="34" charset="0"/>
                <a:cs typeface="Calibri" panose="020F0502020204030204" pitchFamily="34" charset="0"/>
              </a:rPr>
              <a:t>timbre</a:t>
            </a:r>
            <a:r>
              <a:rPr lang="fr-FR" sz="2000" b="0" i="0" u="none" strike="noStrike" baseline="0" dirty="0">
                <a:solidFill>
                  <a:srgbClr val="000000"/>
                </a:solidFill>
                <a:latin typeface="Calibri" panose="020F0502020204030204" pitchFamily="34" charset="0"/>
                <a:cs typeface="Calibri" panose="020F0502020204030204" pitchFamily="34" charset="0"/>
              </a:rPr>
              <a:t> ou les </a:t>
            </a:r>
            <a:r>
              <a:rPr lang="fr-FR" sz="2000" b="1" i="0" u="none" strike="noStrike" baseline="0" dirty="0">
                <a:solidFill>
                  <a:srgbClr val="000000"/>
                </a:solidFill>
                <a:latin typeface="Calibri" panose="020F0502020204030204" pitchFamily="34" charset="0"/>
                <a:cs typeface="Calibri" panose="020F0502020204030204" pitchFamily="34" charset="0"/>
              </a:rPr>
              <a:t>intonations</a:t>
            </a:r>
            <a:r>
              <a:rPr lang="fr-FR" sz="2000" b="0" i="0" u="none" strike="noStrike" baseline="0" dirty="0">
                <a:solidFill>
                  <a:srgbClr val="000000"/>
                </a:solidFill>
                <a:latin typeface="Calibri" panose="020F0502020204030204" pitchFamily="34" charset="0"/>
                <a:cs typeface="Calibri" panose="020F0502020204030204" pitchFamily="34" charset="0"/>
              </a:rPr>
              <a:t> de leurs voix. </a:t>
            </a:r>
            <a:endParaRPr lang="fr-FR" sz="2000" dirty="0">
              <a:solidFill>
                <a:srgbClr val="000000"/>
              </a:solidFill>
              <a:latin typeface="Calibri" panose="020F0502020204030204" pitchFamily="34" charset="0"/>
              <a:cs typeface="Calibri" panose="020F0502020204030204" pitchFamily="34" charset="0"/>
            </a:endParaRPr>
          </a:p>
          <a:p>
            <a:pPr algn="just"/>
            <a:r>
              <a:rPr lang="fr-FR" sz="2000" b="0" i="0" u="none" strike="noStrike" baseline="0" dirty="0">
                <a:solidFill>
                  <a:srgbClr val="000000"/>
                </a:solidFill>
                <a:latin typeface="Calibri" panose="020F0502020204030204" pitchFamily="34" charset="0"/>
                <a:cs typeface="Calibri" panose="020F0502020204030204" pitchFamily="34" charset="0"/>
              </a:rPr>
              <a:t> </a:t>
            </a:r>
            <a:endParaRPr lang="fr-FR" sz="2000" dirty="0">
              <a:latin typeface="Calibri" panose="020F0502020204030204" pitchFamily="34" charset="0"/>
              <a:cs typeface="Calibri" panose="020F0502020204030204" pitchFamily="34" charset="0"/>
            </a:endParaRPr>
          </a:p>
        </p:txBody>
      </p:sp>
      <p:sp>
        <p:nvSpPr>
          <p:cNvPr id="5" name="Espace réservé du texte 4">
            <a:extLst>
              <a:ext uri="{FF2B5EF4-FFF2-40B4-BE49-F238E27FC236}">
                <a16:creationId xmlns:a16="http://schemas.microsoft.com/office/drawing/2014/main" id="{D771F059-A5D9-4CFB-8636-951AEB467F78}"/>
              </a:ext>
            </a:extLst>
          </p:cNvPr>
          <p:cNvSpPr>
            <a:spLocks noGrp="1"/>
          </p:cNvSpPr>
          <p:nvPr>
            <p:ph type="body"/>
          </p:nvPr>
        </p:nvSpPr>
        <p:spPr>
          <a:xfrm>
            <a:off x="755576" y="1560303"/>
            <a:ext cx="4245512" cy="609480"/>
          </a:xfrm>
        </p:spPr>
        <p:txBody>
          <a:bodyPr>
            <a:normAutofit lnSpcReduction="10000"/>
          </a:bodyPr>
          <a:lstStyle/>
          <a:p>
            <a:pPr algn="ctr"/>
            <a:r>
              <a:rPr lang="fr-FR" sz="2000" b="1" dirty="0">
                <a:solidFill>
                  <a:srgbClr val="000000"/>
                </a:solidFill>
                <a:latin typeface="Calibri" panose="020F0502020204030204" pitchFamily="34" charset="0"/>
                <a:cs typeface="Calibri" panose="020F0502020204030204" pitchFamily="34" charset="0"/>
              </a:rPr>
              <a:t>Documentaire de Thierry </a:t>
            </a:r>
            <a:r>
              <a:rPr lang="fr-FR" sz="2000" b="1" dirty="0" err="1">
                <a:solidFill>
                  <a:srgbClr val="000000"/>
                </a:solidFill>
                <a:latin typeface="Calibri" panose="020F0502020204030204" pitchFamily="34" charset="0"/>
                <a:cs typeface="Calibri" panose="020F0502020204030204" pitchFamily="34" charset="0"/>
              </a:rPr>
              <a:t>Berrod</a:t>
            </a:r>
            <a:r>
              <a:rPr lang="fr-FR" sz="2000" b="1" dirty="0">
                <a:solidFill>
                  <a:srgbClr val="000000"/>
                </a:solidFill>
                <a:latin typeface="Calibri" panose="020F0502020204030204" pitchFamily="34" charset="0"/>
                <a:cs typeface="Calibri" panose="020F0502020204030204" pitchFamily="34" charset="0"/>
              </a:rPr>
              <a:t> (2007)</a:t>
            </a:r>
            <a:r>
              <a:rPr lang="fr-FR" sz="2000" b="1" i="0" u="none" strike="noStrike" baseline="0" dirty="0">
                <a:solidFill>
                  <a:srgbClr val="000000"/>
                </a:solidFill>
                <a:latin typeface="Calibri" panose="020F0502020204030204" pitchFamily="34" charset="0"/>
                <a:cs typeface="Calibri" panose="020F0502020204030204" pitchFamily="34" charset="0"/>
              </a:rPr>
              <a:t> force de la parole. </a:t>
            </a:r>
          </a:p>
          <a:p>
            <a:pPr marL="0" indent="0" algn="ctr">
              <a:buNone/>
            </a:pPr>
            <a:endParaRPr lang="fr-FR" sz="2000" b="1"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93024543-F325-4FFF-BEBB-3234A99EEDBF}"/>
              </a:ext>
            </a:extLst>
          </p:cNvPr>
          <p:cNvPicPr>
            <a:picLocks noChangeAspect="1"/>
          </p:cNvPicPr>
          <p:nvPr/>
        </p:nvPicPr>
        <p:blipFill>
          <a:blip r:embed="rId2"/>
          <a:stretch>
            <a:fillRect/>
          </a:stretch>
        </p:blipFill>
        <p:spPr>
          <a:xfrm>
            <a:off x="5566085" y="939899"/>
            <a:ext cx="3331675" cy="4418091"/>
          </a:xfrm>
          <a:prstGeom prst="rect">
            <a:avLst/>
          </a:prstGeom>
        </p:spPr>
      </p:pic>
      <p:pic>
        <p:nvPicPr>
          <p:cNvPr id="7" name="Image 6">
            <a:extLst>
              <a:ext uri="{FF2B5EF4-FFF2-40B4-BE49-F238E27FC236}">
                <a16:creationId xmlns:a16="http://schemas.microsoft.com/office/drawing/2014/main" id="{92B9AB6B-955D-4023-8384-76A74F3C414A}"/>
              </a:ext>
            </a:extLst>
          </p:cNvPr>
          <p:cNvPicPr>
            <a:picLocks noChangeAspect="1"/>
          </p:cNvPicPr>
          <p:nvPr/>
        </p:nvPicPr>
        <p:blipFill rotWithShape="1">
          <a:blip r:embed="rId3"/>
          <a:srcRect l="30520" t="41597" r="53730" b="27752"/>
          <a:stretch/>
        </p:blipFill>
        <p:spPr>
          <a:xfrm>
            <a:off x="537582" y="12005"/>
            <a:ext cx="792088" cy="866685"/>
          </a:xfrm>
          <a:prstGeom prst="rect">
            <a:avLst/>
          </a:prstGeom>
        </p:spPr>
      </p:pic>
      <p:pic>
        <p:nvPicPr>
          <p:cNvPr id="10" name="Image 9">
            <a:extLst>
              <a:ext uri="{FF2B5EF4-FFF2-40B4-BE49-F238E27FC236}">
                <a16:creationId xmlns:a16="http://schemas.microsoft.com/office/drawing/2014/main" id="{2687C861-3EE2-AA7F-C5A6-57251EF13692}"/>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820202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0F45ACA-39FE-45A9-A4DD-009525A9EC27}"/>
              </a:ext>
            </a:extLst>
          </p:cNvPr>
          <p:cNvSpPr txBox="1"/>
          <p:nvPr/>
        </p:nvSpPr>
        <p:spPr>
          <a:xfrm>
            <a:off x="1219751" y="1104613"/>
            <a:ext cx="7713552" cy="461665"/>
          </a:xfrm>
          <a:prstGeom prst="rect">
            <a:avLst/>
          </a:prstGeom>
          <a:noFill/>
        </p:spPr>
        <p:txBody>
          <a:bodyPr wrap="square">
            <a:spAutoFit/>
          </a:bodyPr>
          <a:lstStyle/>
          <a:p>
            <a:pPr algn="ctr"/>
            <a:r>
              <a:rPr lang="fr-FR" sz="2400" b="1" dirty="0">
                <a:solidFill>
                  <a:srgbClr val="FF00FF"/>
                </a:solidFill>
                <a:latin typeface="Cambria" panose="02040503050406030204" pitchFamily="18" charset="0"/>
                <a:ea typeface="Cambria" panose="02040503050406030204" pitchFamily="18" charset="0"/>
              </a:rPr>
              <a:t>Les discours qui ont marqué l’histoire</a:t>
            </a:r>
            <a:r>
              <a:rPr lang="fr-FR" sz="2400" b="1" i="0" u="none" strike="noStrike" baseline="0" dirty="0">
                <a:solidFill>
                  <a:srgbClr val="FF00FF"/>
                </a:solidFill>
                <a:latin typeface="Cambria" panose="02040503050406030204" pitchFamily="18" charset="0"/>
                <a:ea typeface="Cambria" panose="02040503050406030204" pitchFamily="18" charset="0"/>
              </a:rPr>
              <a:t> </a:t>
            </a:r>
            <a:endParaRPr lang="fr-FR" sz="2400" dirty="0">
              <a:solidFill>
                <a:srgbClr val="FF00FF"/>
              </a:solidFill>
              <a:latin typeface="Cambria" panose="02040503050406030204" pitchFamily="18" charset="0"/>
              <a:ea typeface="Cambria" panose="02040503050406030204" pitchFamily="18" charset="0"/>
            </a:endParaRPr>
          </a:p>
        </p:txBody>
      </p:sp>
      <p:sp>
        <p:nvSpPr>
          <p:cNvPr id="11" name="ZoneTexte 10">
            <a:extLst>
              <a:ext uri="{FF2B5EF4-FFF2-40B4-BE49-F238E27FC236}">
                <a16:creationId xmlns:a16="http://schemas.microsoft.com/office/drawing/2014/main" id="{0D7CE102-983A-4A76-8D6D-5805F8111136}"/>
              </a:ext>
            </a:extLst>
          </p:cNvPr>
          <p:cNvSpPr txBox="1"/>
          <p:nvPr/>
        </p:nvSpPr>
        <p:spPr>
          <a:xfrm>
            <a:off x="1031832" y="5021278"/>
            <a:ext cx="6804248" cy="1554272"/>
          </a:xfrm>
          <a:prstGeom prst="rect">
            <a:avLst/>
          </a:prstGeom>
          <a:noFill/>
        </p:spPr>
        <p:txBody>
          <a:bodyPr wrap="square">
            <a:spAutoFit/>
          </a:bodyPr>
          <a:lstStyle/>
          <a:p>
            <a:pPr algn="just">
              <a:lnSpc>
                <a:spcPts val="3000"/>
              </a:lnSpc>
            </a:pPr>
            <a:r>
              <a:rPr lang="fr-FR" sz="2000" b="0" i="0" u="none" strike="noStrike" baseline="0" dirty="0">
                <a:solidFill>
                  <a:srgbClr val="000000"/>
                </a:solidFill>
                <a:latin typeface="Calibri" panose="020F0502020204030204" pitchFamily="34" charset="0"/>
                <a:cs typeface="Calibri" panose="020F0502020204030204" pitchFamily="34" charset="0"/>
              </a:rPr>
              <a:t>Ce site regroupe les liens vers </a:t>
            </a:r>
            <a:r>
              <a:rPr lang="fr-FR" sz="2000" b="1" i="0" u="none" strike="noStrike" baseline="0" dirty="0">
                <a:solidFill>
                  <a:srgbClr val="000000"/>
                </a:solidFill>
                <a:latin typeface="Calibri" panose="020F0502020204030204" pitchFamily="34" charset="0"/>
                <a:cs typeface="Calibri" panose="020F0502020204030204" pitchFamily="34" charset="0"/>
              </a:rPr>
              <a:t>différents discours </a:t>
            </a:r>
            <a:r>
              <a:rPr lang="fr-FR" sz="2000" b="0" i="0" u="none" strike="noStrike" baseline="0" dirty="0">
                <a:solidFill>
                  <a:srgbClr val="000000"/>
                </a:solidFill>
                <a:latin typeface="Calibri" panose="020F0502020204030204" pitchFamily="34" charset="0"/>
                <a:cs typeface="Calibri" panose="020F0502020204030204" pitchFamily="34" charset="0"/>
              </a:rPr>
              <a:t>regroupés par type. Vous y trouverez des </a:t>
            </a:r>
            <a:r>
              <a:rPr lang="fr-FR" sz="2000" b="1" i="0" u="none" strike="noStrike" baseline="0" dirty="0">
                <a:solidFill>
                  <a:srgbClr val="000000"/>
                </a:solidFill>
                <a:latin typeface="Calibri" panose="020F0502020204030204" pitchFamily="34" charset="0"/>
                <a:cs typeface="Calibri" panose="020F0502020204030204" pitchFamily="34" charset="0"/>
              </a:rPr>
              <a:t>textes</a:t>
            </a:r>
            <a:r>
              <a:rPr lang="fr-FR" sz="2000" b="0" i="0" u="none" strike="noStrike" baseline="0" dirty="0">
                <a:solidFill>
                  <a:srgbClr val="000000"/>
                </a:solidFill>
                <a:latin typeface="Calibri" panose="020F0502020204030204" pitchFamily="34" charset="0"/>
                <a:cs typeface="Calibri" panose="020F0502020204030204" pitchFamily="34" charset="0"/>
              </a:rPr>
              <a:t>, des </a:t>
            </a:r>
            <a:r>
              <a:rPr lang="fr-FR" sz="2000" b="1" i="0" u="none" strike="noStrike" baseline="0" dirty="0">
                <a:solidFill>
                  <a:srgbClr val="000000"/>
                </a:solidFill>
                <a:latin typeface="Calibri" panose="020F0502020204030204" pitchFamily="34" charset="0"/>
                <a:cs typeface="Calibri" panose="020F0502020204030204" pitchFamily="34" charset="0"/>
              </a:rPr>
              <a:t>enregistrements audio</a:t>
            </a:r>
            <a:r>
              <a:rPr lang="fr-FR" sz="2000" b="0" i="0" u="none" strike="noStrike" baseline="0" dirty="0">
                <a:solidFill>
                  <a:srgbClr val="000000"/>
                </a:solidFill>
                <a:latin typeface="Calibri" panose="020F0502020204030204" pitchFamily="34" charset="0"/>
                <a:cs typeface="Calibri" panose="020F0502020204030204" pitchFamily="34" charset="0"/>
              </a:rPr>
              <a:t> et des </a:t>
            </a:r>
            <a:r>
              <a:rPr lang="fr-FR" sz="2000" b="1" i="0" u="none" strike="noStrike" baseline="0" dirty="0">
                <a:solidFill>
                  <a:srgbClr val="000000"/>
                </a:solidFill>
                <a:latin typeface="Calibri" panose="020F0502020204030204" pitchFamily="34" charset="0"/>
                <a:cs typeface="Calibri" panose="020F0502020204030204" pitchFamily="34" charset="0"/>
              </a:rPr>
              <a:t>vidéos</a:t>
            </a:r>
            <a:r>
              <a:rPr lang="fr-FR" sz="2000" b="0" i="0" u="none" strike="noStrike" baseline="0" dirty="0">
                <a:solidFill>
                  <a:srgbClr val="000000"/>
                </a:solidFill>
                <a:latin typeface="Calibri" panose="020F0502020204030204" pitchFamily="34" charset="0"/>
                <a:cs typeface="Calibri" panose="020F0502020204030204" pitchFamily="34" charset="0"/>
              </a:rPr>
              <a:t> classés par type.</a:t>
            </a:r>
            <a:endParaRPr lang="fr-FR" sz="2000" dirty="0">
              <a:solidFill>
                <a:srgbClr val="000000"/>
              </a:solidFill>
              <a:latin typeface="Calibri" panose="020F0502020204030204" pitchFamily="34" charset="0"/>
              <a:cs typeface="Calibri" panose="020F0502020204030204" pitchFamily="34" charset="0"/>
            </a:endParaRPr>
          </a:p>
          <a:p>
            <a:pPr algn="just"/>
            <a:r>
              <a:rPr lang="fr-FR" sz="2000" b="0" i="0" u="none" strike="noStrike" baseline="0" dirty="0">
                <a:solidFill>
                  <a:srgbClr val="000000"/>
                </a:solidFill>
                <a:latin typeface="Calibri" panose="020F0502020204030204" pitchFamily="34" charset="0"/>
                <a:cs typeface="Calibri" panose="020F0502020204030204" pitchFamily="34" charset="0"/>
              </a:rPr>
              <a:t> </a:t>
            </a:r>
            <a:endParaRPr lang="fr-FR" sz="2000" dirty="0">
              <a:latin typeface="Calibri" panose="020F0502020204030204" pitchFamily="34" charset="0"/>
              <a:cs typeface="Calibri" panose="020F0502020204030204" pitchFamily="34" charset="0"/>
            </a:endParaRPr>
          </a:p>
        </p:txBody>
      </p:sp>
      <p:pic>
        <p:nvPicPr>
          <p:cNvPr id="6" name="Image 5">
            <a:hlinkClick r:id="rId2"/>
            <a:extLst>
              <a:ext uri="{FF2B5EF4-FFF2-40B4-BE49-F238E27FC236}">
                <a16:creationId xmlns:a16="http://schemas.microsoft.com/office/drawing/2014/main" id="{6C38B2F9-8909-42E1-BB9F-C724052F4F83}"/>
              </a:ext>
            </a:extLst>
          </p:cNvPr>
          <p:cNvPicPr>
            <a:picLocks noChangeAspect="1"/>
          </p:cNvPicPr>
          <p:nvPr/>
        </p:nvPicPr>
        <p:blipFill>
          <a:blip r:embed="rId3"/>
          <a:stretch>
            <a:fillRect/>
          </a:stretch>
        </p:blipFill>
        <p:spPr>
          <a:xfrm>
            <a:off x="1031832" y="1836722"/>
            <a:ext cx="7713552" cy="3078178"/>
          </a:xfrm>
          <a:prstGeom prst="rect">
            <a:avLst/>
          </a:prstGeom>
        </p:spPr>
      </p:pic>
      <p:sp>
        <p:nvSpPr>
          <p:cNvPr id="2" name="Titre 1">
            <a:extLst>
              <a:ext uri="{FF2B5EF4-FFF2-40B4-BE49-F238E27FC236}">
                <a16:creationId xmlns:a16="http://schemas.microsoft.com/office/drawing/2014/main" id="{410AC517-F91E-4D0E-A38B-E3C8F9E93063}"/>
              </a:ext>
            </a:extLst>
          </p:cNvPr>
          <p:cNvSpPr>
            <a:spLocks noGrp="1"/>
          </p:cNvSpPr>
          <p:nvPr>
            <p:ph type="title"/>
          </p:nvPr>
        </p:nvSpPr>
        <p:spPr/>
        <p:txBody>
          <a:bodyPr/>
          <a:lstStyle/>
          <a:p>
            <a:pPr algn="r"/>
            <a:r>
              <a:rPr lang="fr-FR" b="1" dirty="0"/>
              <a:t>Connaissances - Culture</a:t>
            </a:r>
          </a:p>
        </p:txBody>
      </p:sp>
      <p:pic>
        <p:nvPicPr>
          <p:cNvPr id="7" name="Image 6">
            <a:extLst>
              <a:ext uri="{FF2B5EF4-FFF2-40B4-BE49-F238E27FC236}">
                <a16:creationId xmlns:a16="http://schemas.microsoft.com/office/drawing/2014/main" id="{C9E3C85F-8289-4754-80BD-FBB7666F5D29}"/>
              </a:ext>
            </a:extLst>
          </p:cNvPr>
          <p:cNvPicPr>
            <a:picLocks noChangeAspect="1"/>
          </p:cNvPicPr>
          <p:nvPr/>
        </p:nvPicPr>
        <p:blipFill rotWithShape="1">
          <a:blip r:embed="rId4"/>
          <a:srcRect l="30520" t="41597" r="53730" b="27752"/>
          <a:stretch/>
        </p:blipFill>
        <p:spPr>
          <a:xfrm>
            <a:off x="467544" y="6458"/>
            <a:ext cx="792088" cy="866685"/>
          </a:xfrm>
          <a:prstGeom prst="rect">
            <a:avLst/>
          </a:prstGeom>
        </p:spPr>
      </p:pic>
      <p:pic>
        <p:nvPicPr>
          <p:cNvPr id="10" name="Image 9">
            <a:extLst>
              <a:ext uri="{FF2B5EF4-FFF2-40B4-BE49-F238E27FC236}">
                <a16:creationId xmlns:a16="http://schemas.microsoft.com/office/drawing/2014/main" id="{075B1146-8B38-C406-D9A4-F04D8A15025B}"/>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904249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0F45ACA-39FE-45A9-A4DD-009525A9EC27}"/>
              </a:ext>
            </a:extLst>
          </p:cNvPr>
          <p:cNvSpPr txBox="1"/>
          <p:nvPr/>
        </p:nvSpPr>
        <p:spPr>
          <a:xfrm>
            <a:off x="2771800" y="813931"/>
            <a:ext cx="4384740" cy="461665"/>
          </a:xfrm>
          <a:prstGeom prst="rect">
            <a:avLst/>
          </a:prstGeom>
          <a:noFill/>
        </p:spPr>
        <p:txBody>
          <a:bodyPr wrap="square">
            <a:spAutoFit/>
          </a:bodyPr>
          <a:lstStyle/>
          <a:p>
            <a:pPr algn="ctr"/>
            <a:r>
              <a:rPr lang="fr-FR" sz="2400" b="1" dirty="0">
                <a:solidFill>
                  <a:srgbClr val="FF00FF"/>
                </a:solidFill>
                <a:latin typeface="Cambria" panose="02040503050406030204" pitchFamily="18" charset="0"/>
                <a:ea typeface="Cambria" panose="02040503050406030204" pitchFamily="18" charset="0"/>
              </a:rPr>
              <a:t>Ma thèse en 180 secondes</a:t>
            </a:r>
            <a:endParaRPr lang="fr-FR" sz="2400" dirty="0">
              <a:solidFill>
                <a:srgbClr val="FF00FF"/>
              </a:solidFill>
              <a:latin typeface="Cambria" panose="02040503050406030204" pitchFamily="18" charset="0"/>
              <a:ea typeface="Cambria" panose="02040503050406030204" pitchFamily="18" charset="0"/>
            </a:endParaRPr>
          </a:p>
        </p:txBody>
      </p:sp>
      <p:sp>
        <p:nvSpPr>
          <p:cNvPr id="11" name="ZoneTexte 10">
            <a:extLst>
              <a:ext uri="{FF2B5EF4-FFF2-40B4-BE49-F238E27FC236}">
                <a16:creationId xmlns:a16="http://schemas.microsoft.com/office/drawing/2014/main" id="{0D7CE102-983A-4A76-8D6D-5805F8111136}"/>
              </a:ext>
            </a:extLst>
          </p:cNvPr>
          <p:cNvSpPr txBox="1"/>
          <p:nvPr/>
        </p:nvSpPr>
        <p:spPr>
          <a:xfrm>
            <a:off x="2073779" y="2376387"/>
            <a:ext cx="6570547" cy="1938992"/>
          </a:xfrm>
          <a:prstGeom prst="rect">
            <a:avLst/>
          </a:prstGeom>
          <a:noFill/>
        </p:spPr>
        <p:txBody>
          <a:bodyPr wrap="square">
            <a:spAutoFit/>
          </a:bodyPr>
          <a:lstStyle/>
          <a:p>
            <a:pPr algn="just"/>
            <a:r>
              <a:rPr lang="fr-FR" sz="2400" b="0" i="0" u="none" strike="noStrike" baseline="0" dirty="0">
                <a:solidFill>
                  <a:srgbClr val="000000"/>
                </a:solidFill>
                <a:latin typeface="Calibri" panose="020F0502020204030204" pitchFamily="34" charset="0"/>
                <a:cs typeface="Calibri" panose="020F0502020204030204" pitchFamily="34" charset="0"/>
              </a:rPr>
              <a:t>Le concours « </a:t>
            </a:r>
            <a:r>
              <a:rPr lang="fr-FR" sz="2400" b="1" i="0" u="none" strike="noStrike" baseline="0" dirty="0">
                <a:solidFill>
                  <a:srgbClr val="000000"/>
                </a:solidFill>
                <a:latin typeface="Calibri" panose="020F0502020204030204" pitchFamily="34" charset="0"/>
                <a:cs typeface="Calibri" panose="020F0502020204030204" pitchFamily="34" charset="0"/>
              </a:rPr>
              <a:t>Ma thèse en 180 secondes </a:t>
            </a:r>
            <a:r>
              <a:rPr lang="fr-FR" sz="2400" b="0" i="0" u="none" strike="noStrike" baseline="0" dirty="0">
                <a:solidFill>
                  <a:srgbClr val="000000"/>
                </a:solidFill>
                <a:latin typeface="Calibri" panose="020F0502020204030204" pitchFamily="34" charset="0"/>
                <a:cs typeface="Calibri" panose="020F0502020204030204" pitchFamily="34" charset="0"/>
              </a:rPr>
              <a:t>» est organisé en France par la Conférence des présidents d'université et le CNRS. </a:t>
            </a:r>
            <a:r>
              <a:rPr lang="fr-FR" sz="2400" b="1" i="0" u="none" strike="noStrike" baseline="0" dirty="0">
                <a:solidFill>
                  <a:srgbClr val="000000"/>
                </a:solidFill>
                <a:latin typeface="Calibri" panose="020F0502020204030204" pitchFamily="34" charset="0"/>
                <a:cs typeface="Calibri" panose="020F0502020204030204" pitchFamily="34" charset="0"/>
              </a:rPr>
              <a:t>Il met au défi les étudiants volontaires de présenter ce travail en… 3 minutes ! </a:t>
            </a:r>
            <a:endParaRPr lang="fr-FR" sz="2400" b="1" dirty="0">
              <a:latin typeface="Calibri" panose="020F0502020204030204" pitchFamily="34" charset="0"/>
              <a:cs typeface="Calibri" panose="020F0502020204030204" pitchFamily="34" charset="0"/>
            </a:endParaRPr>
          </a:p>
        </p:txBody>
      </p:sp>
      <p:pic>
        <p:nvPicPr>
          <p:cNvPr id="12" name="Image 11">
            <a:extLst>
              <a:ext uri="{FF2B5EF4-FFF2-40B4-BE49-F238E27FC236}">
                <a16:creationId xmlns:a16="http://schemas.microsoft.com/office/drawing/2014/main" id="{89E91629-A043-40EE-B631-49BB23D29E18}"/>
              </a:ext>
            </a:extLst>
          </p:cNvPr>
          <p:cNvPicPr>
            <a:picLocks noChangeAspect="1"/>
          </p:cNvPicPr>
          <p:nvPr/>
        </p:nvPicPr>
        <p:blipFill rotWithShape="1">
          <a:blip r:embed="rId2"/>
          <a:srcRect l="40550" t="35993" r="35826" b="58405"/>
          <a:stretch/>
        </p:blipFill>
        <p:spPr>
          <a:xfrm>
            <a:off x="2521291" y="1494518"/>
            <a:ext cx="4895723" cy="652763"/>
          </a:xfrm>
          <a:prstGeom prst="rect">
            <a:avLst/>
          </a:prstGeom>
        </p:spPr>
      </p:pic>
      <p:sp>
        <p:nvSpPr>
          <p:cNvPr id="2" name="Titre 1">
            <a:extLst>
              <a:ext uri="{FF2B5EF4-FFF2-40B4-BE49-F238E27FC236}">
                <a16:creationId xmlns:a16="http://schemas.microsoft.com/office/drawing/2014/main" id="{410AC517-F91E-4D0E-A38B-E3C8F9E93063}"/>
              </a:ext>
            </a:extLst>
          </p:cNvPr>
          <p:cNvSpPr>
            <a:spLocks noGrp="1"/>
          </p:cNvSpPr>
          <p:nvPr>
            <p:ph type="title"/>
          </p:nvPr>
        </p:nvSpPr>
        <p:spPr/>
        <p:txBody>
          <a:bodyPr/>
          <a:lstStyle/>
          <a:p>
            <a:pPr algn="r"/>
            <a:r>
              <a:rPr lang="fr-FR" b="1" dirty="0"/>
              <a:t>Connaissances - Culture</a:t>
            </a:r>
          </a:p>
        </p:txBody>
      </p:sp>
      <p:sp>
        <p:nvSpPr>
          <p:cNvPr id="15" name="ZoneTexte 14">
            <a:extLst>
              <a:ext uri="{FF2B5EF4-FFF2-40B4-BE49-F238E27FC236}">
                <a16:creationId xmlns:a16="http://schemas.microsoft.com/office/drawing/2014/main" id="{C235D69E-4B99-413F-8592-E1EE245000BC}"/>
              </a:ext>
            </a:extLst>
          </p:cNvPr>
          <p:cNvSpPr txBox="1"/>
          <p:nvPr/>
        </p:nvSpPr>
        <p:spPr>
          <a:xfrm>
            <a:off x="1475427" y="4392583"/>
            <a:ext cx="7200800" cy="830997"/>
          </a:xfrm>
          <a:prstGeom prst="rect">
            <a:avLst/>
          </a:prstGeom>
          <a:noFill/>
        </p:spPr>
        <p:txBody>
          <a:bodyPr wrap="square" rtlCol="0">
            <a:spAutoFit/>
          </a:bodyPr>
          <a:lstStyle/>
          <a:p>
            <a:pPr marL="354013" indent="-354013"/>
            <a:r>
              <a:rPr lang="fr-FR" sz="2400" b="1" dirty="0">
                <a:solidFill>
                  <a:srgbClr val="FF00FF"/>
                </a:solidFill>
                <a:latin typeface="Calibri" panose="020F0502020204030204" pitchFamily="34" charset="0"/>
                <a:cs typeface="Calibri" panose="020F0502020204030204" pitchFamily="34" charset="0"/>
                <a:sym typeface="Wingdings 3" panose="05040102010807070707" pitchFamily="18" charset="2"/>
              </a:rPr>
              <a:t> </a:t>
            </a:r>
            <a:r>
              <a:rPr lang="fr-FR" sz="2400" dirty="0">
                <a:latin typeface="Calibri" panose="020F0502020204030204" pitchFamily="34" charset="0"/>
                <a:cs typeface="Calibri" panose="020F0502020204030204" pitchFamily="34" charset="0"/>
                <a:sym typeface="Wingdings 3" panose="05040102010807070707" pitchFamily="18" charset="2"/>
              </a:rPr>
              <a:t>Accès à une </a:t>
            </a:r>
            <a:r>
              <a:rPr lang="fr-FR" sz="2400" b="1" dirty="0">
                <a:latin typeface="Calibri" panose="020F0502020204030204" pitchFamily="34" charset="0"/>
                <a:cs typeface="Calibri" panose="020F0502020204030204" pitchFamily="34" charset="0"/>
                <a:sym typeface="Wingdings 3" panose="05040102010807070707" pitchFamily="18" charset="2"/>
                <a:hlinkClick r:id="rId3"/>
              </a:rPr>
              <a:t>base de données </a:t>
            </a:r>
            <a:r>
              <a:rPr lang="fr-FR" sz="2400" dirty="0">
                <a:latin typeface="Calibri" panose="020F0502020204030204" pitchFamily="34" charset="0"/>
                <a:cs typeface="Calibri" panose="020F0502020204030204" pitchFamily="34" charset="0"/>
                <a:sym typeface="Wingdings 3" panose="05040102010807070707" pitchFamily="18" charset="2"/>
              </a:rPr>
              <a:t>ouverte qui répertorie une </a:t>
            </a:r>
            <a:r>
              <a:rPr lang="fr-FR" sz="2400" b="1" dirty="0">
                <a:latin typeface="Calibri" panose="020F0502020204030204" pitchFamily="34" charset="0"/>
                <a:cs typeface="Calibri" panose="020F0502020204030204" pitchFamily="34" charset="0"/>
                <a:sym typeface="Wingdings 3" panose="05040102010807070707" pitchFamily="18" charset="2"/>
              </a:rPr>
              <a:t>centaine de prestations</a:t>
            </a:r>
            <a:r>
              <a:rPr lang="fr-FR" sz="2400" dirty="0">
                <a:latin typeface="Calibri" panose="020F0502020204030204" pitchFamily="34" charset="0"/>
                <a:cs typeface="Calibri" panose="020F0502020204030204" pitchFamily="34" charset="0"/>
                <a:sym typeface="Wingdings 3" panose="05040102010807070707" pitchFamily="18" charset="2"/>
              </a:rPr>
              <a:t>. </a:t>
            </a:r>
            <a:endParaRPr lang="fr-FR"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099DC165-A8A7-4717-915C-34197E39A181}"/>
              </a:ext>
            </a:extLst>
          </p:cNvPr>
          <p:cNvSpPr txBox="1"/>
          <p:nvPr/>
        </p:nvSpPr>
        <p:spPr>
          <a:xfrm>
            <a:off x="1475427" y="5488947"/>
            <a:ext cx="6948008" cy="830997"/>
          </a:xfrm>
          <a:prstGeom prst="rect">
            <a:avLst/>
          </a:prstGeom>
          <a:noFill/>
        </p:spPr>
        <p:txBody>
          <a:bodyPr wrap="square" rtlCol="0">
            <a:spAutoFit/>
          </a:bodyPr>
          <a:lstStyle/>
          <a:p>
            <a:r>
              <a:rPr lang="fr-FR" sz="2400" dirty="0">
                <a:sym typeface="Wingdings 3" panose="05040102010807070707" pitchFamily="18" charset="2"/>
              </a:rPr>
              <a:t>Une mine pour mieux comprendre et analyser différentes prestations orales</a:t>
            </a:r>
            <a:r>
              <a:rPr lang="fr-FR" dirty="0">
                <a:sym typeface="Wingdings 3" panose="05040102010807070707" pitchFamily="18" charset="2"/>
              </a:rPr>
              <a:t>. </a:t>
            </a:r>
            <a:endParaRPr lang="fr-FR" dirty="0"/>
          </a:p>
        </p:txBody>
      </p:sp>
      <p:pic>
        <p:nvPicPr>
          <p:cNvPr id="8" name="Image 7">
            <a:extLst>
              <a:ext uri="{FF2B5EF4-FFF2-40B4-BE49-F238E27FC236}">
                <a16:creationId xmlns:a16="http://schemas.microsoft.com/office/drawing/2014/main" id="{ED04F4C5-F68D-4682-AB82-19172A96FDBA}"/>
              </a:ext>
            </a:extLst>
          </p:cNvPr>
          <p:cNvPicPr>
            <a:picLocks noChangeAspect="1"/>
          </p:cNvPicPr>
          <p:nvPr/>
        </p:nvPicPr>
        <p:blipFill rotWithShape="1">
          <a:blip r:embed="rId4"/>
          <a:srcRect l="30520" t="41597" r="53730" b="27752"/>
          <a:stretch/>
        </p:blipFill>
        <p:spPr>
          <a:xfrm>
            <a:off x="499674" y="-12600"/>
            <a:ext cx="792088" cy="866685"/>
          </a:xfrm>
          <a:prstGeom prst="rect">
            <a:avLst/>
          </a:prstGeom>
        </p:spPr>
      </p:pic>
      <p:pic>
        <p:nvPicPr>
          <p:cNvPr id="13" name="Image 12">
            <a:extLst>
              <a:ext uri="{FF2B5EF4-FFF2-40B4-BE49-F238E27FC236}">
                <a16:creationId xmlns:a16="http://schemas.microsoft.com/office/drawing/2014/main" id="{37F6CC2D-9AAA-F12B-6AD8-FCDFD17CFA01}"/>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3808624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0F45ACA-39FE-45A9-A4DD-009525A9EC27}"/>
              </a:ext>
            </a:extLst>
          </p:cNvPr>
          <p:cNvSpPr txBox="1"/>
          <p:nvPr/>
        </p:nvSpPr>
        <p:spPr>
          <a:xfrm>
            <a:off x="467544" y="950840"/>
            <a:ext cx="7713552" cy="1107996"/>
          </a:xfrm>
          <a:prstGeom prst="rect">
            <a:avLst/>
          </a:prstGeom>
          <a:noFill/>
        </p:spPr>
        <p:txBody>
          <a:bodyPr wrap="square">
            <a:spAutoFit/>
          </a:bodyPr>
          <a:lstStyle/>
          <a:p>
            <a:pPr algn="ctr"/>
            <a:r>
              <a:rPr lang="fr-FR" sz="2400" b="1" dirty="0">
                <a:solidFill>
                  <a:srgbClr val="FF00FF"/>
                </a:solidFill>
                <a:latin typeface="Cambria" panose="02040503050406030204" pitchFamily="18" charset="0"/>
                <a:ea typeface="Cambria" panose="02040503050406030204" pitchFamily="18" charset="0"/>
              </a:rPr>
              <a:t>Ma thèse en 180 secondes</a:t>
            </a:r>
          </a:p>
          <a:p>
            <a:pPr algn="ctr"/>
            <a:r>
              <a:rPr lang="fr-FR" sz="1800" b="1" i="0" u="none" strike="noStrike" baseline="0" dirty="0">
                <a:solidFill>
                  <a:srgbClr val="000000"/>
                </a:solidFill>
                <a:latin typeface="Calibri" panose="020F0502020204030204" pitchFamily="34" charset="0"/>
                <a:cs typeface="Calibri" panose="020F0502020204030204" pitchFamily="34" charset="0"/>
              </a:rPr>
              <a:t>Camille Vautier, « prédiction de la pollution de l’eau aux nitrates à partir de mesures en ruisseau » 2018 </a:t>
            </a:r>
            <a:r>
              <a:rPr lang="fr-FR" sz="2400" b="1" i="0" u="none" strike="noStrike" baseline="0" dirty="0">
                <a:solidFill>
                  <a:srgbClr val="FF00FF"/>
                </a:solidFill>
                <a:latin typeface="Calibri" panose="020F0502020204030204" pitchFamily="34" charset="0"/>
                <a:ea typeface="Cambria" panose="02040503050406030204" pitchFamily="18" charset="0"/>
                <a:cs typeface="Calibri" panose="020F0502020204030204" pitchFamily="34" charset="0"/>
              </a:rPr>
              <a:t> </a:t>
            </a:r>
            <a:endParaRPr lang="fr-FR" sz="2400" dirty="0">
              <a:solidFill>
                <a:srgbClr val="FF00FF"/>
              </a:solidFill>
              <a:latin typeface="Calibri" panose="020F0502020204030204" pitchFamily="34" charset="0"/>
              <a:ea typeface="Cambria" panose="02040503050406030204" pitchFamily="18" charset="0"/>
              <a:cs typeface="Calibri" panose="020F0502020204030204" pitchFamily="34" charset="0"/>
            </a:endParaRPr>
          </a:p>
        </p:txBody>
      </p:sp>
      <p:sp>
        <p:nvSpPr>
          <p:cNvPr id="11" name="ZoneTexte 10">
            <a:extLst>
              <a:ext uri="{FF2B5EF4-FFF2-40B4-BE49-F238E27FC236}">
                <a16:creationId xmlns:a16="http://schemas.microsoft.com/office/drawing/2014/main" id="{0D7CE102-983A-4A76-8D6D-5805F8111136}"/>
              </a:ext>
            </a:extLst>
          </p:cNvPr>
          <p:cNvSpPr txBox="1"/>
          <p:nvPr/>
        </p:nvSpPr>
        <p:spPr>
          <a:xfrm>
            <a:off x="729040" y="2006913"/>
            <a:ext cx="5257362" cy="1323439"/>
          </a:xfrm>
          <a:prstGeom prst="rect">
            <a:avLst/>
          </a:prstGeom>
          <a:noFill/>
        </p:spPr>
        <p:txBody>
          <a:bodyPr wrap="square">
            <a:spAutoFit/>
          </a:bodyPr>
          <a:lstStyle/>
          <a:p>
            <a:pPr algn="just">
              <a:lnSpc>
                <a:spcPts val="2400"/>
              </a:lnSpc>
            </a:pPr>
            <a:r>
              <a:rPr lang="fr-FR" sz="2000" dirty="0">
                <a:solidFill>
                  <a:srgbClr val="000000"/>
                </a:solidFill>
                <a:latin typeface="Calibri" panose="020F0502020204030204" pitchFamily="34" charset="0"/>
                <a:cs typeface="Calibri" panose="020F0502020204030204" pitchFamily="34" charset="0"/>
              </a:rPr>
              <a:t>«</a:t>
            </a:r>
            <a:r>
              <a:rPr lang="fr-FR" sz="2000" i="1" dirty="0">
                <a:solidFill>
                  <a:srgbClr val="000000"/>
                </a:solidFill>
                <a:latin typeface="Calibri" panose="020F0502020204030204" pitchFamily="34" charset="0"/>
                <a:cs typeface="Calibri" panose="020F0502020204030204" pitchFamily="34" charset="0"/>
              </a:rPr>
              <a:t>Je suis désolée de </a:t>
            </a:r>
            <a:r>
              <a:rPr lang="fr-FR" sz="1800" b="0" i="1" u="none" strike="noStrike" baseline="0" dirty="0">
                <a:solidFill>
                  <a:srgbClr val="000000"/>
                </a:solidFill>
                <a:latin typeface="Calibri" panose="020F0502020204030204" pitchFamily="34" charset="0"/>
                <a:cs typeface="Calibri" panose="020F0502020204030204" pitchFamily="34" charset="0"/>
              </a:rPr>
              <a:t>de commencer par ce constat mais les bretons sont majoritairement des porcs ! Et les bretonnes majoritairement des truies… »</a:t>
            </a:r>
            <a:endParaRPr lang="fr-FR" sz="2000" i="1" dirty="0">
              <a:solidFill>
                <a:srgbClr val="000000"/>
              </a:solidFill>
              <a:latin typeface="Calibri" panose="020F0502020204030204" pitchFamily="34" charset="0"/>
              <a:cs typeface="Calibri" panose="020F0502020204030204" pitchFamily="34" charset="0"/>
            </a:endParaRPr>
          </a:p>
          <a:p>
            <a:pPr algn="just"/>
            <a:r>
              <a:rPr lang="fr-FR" sz="2000" b="0" i="0" u="none" strike="noStrike" baseline="0" dirty="0">
                <a:solidFill>
                  <a:srgbClr val="000000"/>
                </a:solidFill>
                <a:latin typeface="Calibri" panose="020F0502020204030204" pitchFamily="34" charset="0"/>
                <a:cs typeface="Calibri" panose="020F0502020204030204" pitchFamily="34" charset="0"/>
              </a:rPr>
              <a:t> </a:t>
            </a:r>
            <a:endParaRPr lang="fr-FR" sz="2000" dirty="0">
              <a:latin typeface="Calibri" panose="020F0502020204030204" pitchFamily="34" charset="0"/>
              <a:cs typeface="Calibri" panose="020F0502020204030204" pitchFamily="34" charset="0"/>
            </a:endParaRPr>
          </a:p>
        </p:txBody>
      </p:sp>
      <p:pic>
        <p:nvPicPr>
          <p:cNvPr id="4" name="Image 3">
            <a:hlinkClick r:id="rId2"/>
            <a:extLst>
              <a:ext uri="{FF2B5EF4-FFF2-40B4-BE49-F238E27FC236}">
                <a16:creationId xmlns:a16="http://schemas.microsoft.com/office/drawing/2014/main" id="{EBBD7E12-64F4-4E17-B859-D8D7B13DC466}"/>
              </a:ext>
            </a:extLst>
          </p:cNvPr>
          <p:cNvPicPr>
            <a:picLocks noChangeAspect="1"/>
          </p:cNvPicPr>
          <p:nvPr/>
        </p:nvPicPr>
        <p:blipFill>
          <a:blip r:embed="rId3"/>
          <a:stretch>
            <a:fillRect/>
          </a:stretch>
        </p:blipFill>
        <p:spPr>
          <a:xfrm flipH="1">
            <a:off x="5940152" y="2058836"/>
            <a:ext cx="3060070" cy="1715631"/>
          </a:xfrm>
          <a:prstGeom prst="rect">
            <a:avLst/>
          </a:prstGeom>
        </p:spPr>
      </p:pic>
      <p:sp>
        <p:nvSpPr>
          <p:cNvPr id="2" name="Titre 1">
            <a:extLst>
              <a:ext uri="{FF2B5EF4-FFF2-40B4-BE49-F238E27FC236}">
                <a16:creationId xmlns:a16="http://schemas.microsoft.com/office/drawing/2014/main" id="{410AC517-F91E-4D0E-A38B-E3C8F9E93063}"/>
              </a:ext>
            </a:extLst>
          </p:cNvPr>
          <p:cNvSpPr>
            <a:spLocks noGrp="1"/>
          </p:cNvSpPr>
          <p:nvPr>
            <p:ph type="title"/>
          </p:nvPr>
        </p:nvSpPr>
        <p:spPr/>
        <p:txBody>
          <a:bodyPr/>
          <a:lstStyle/>
          <a:p>
            <a:pPr algn="r"/>
            <a:r>
              <a:rPr lang="fr-FR" b="1" dirty="0"/>
              <a:t>Connaissances - Culture</a:t>
            </a:r>
          </a:p>
        </p:txBody>
      </p:sp>
      <p:sp>
        <p:nvSpPr>
          <p:cNvPr id="10" name="ZoneTexte 9">
            <a:extLst>
              <a:ext uri="{FF2B5EF4-FFF2-40B4-BE49-F238E27FC236}">
                <a16:creationId xmlns:a16="http://schemas.microsoft.com/office/drawing/2014/main" id="{C42488E7-7326-400F-89B5-9A9300A185AD}"/>
              </a:ext>
            </a:extLst>
          </p:cNvPr>
          <p:cNvSpPr txBox="1"/>
          <p:nvPr/>
        </p:nvSpPr>
        <p:spPr>
          <a:xfrm>
            <a:off x="1347883" y="4056673"/>
            <a:ext cx="7776986" cy="1978619"/>
          </a:xfrm>
          <a:prstGeom prst="rect">
            <a:avLst/>
          </a:prstGeom>
          <a:noFill/>
        </p:spPr>
        <p:txBody>
          <a:bodyPr wrap="square">
            <a:spAutoFit/>
          </a:bodyPr>
          <a:lstStyle/>
          <a:p>
            <a:pPr algn="just">
              <a:lnSpc>
                <a:spcPts val="3000"/>
              </a:lnSpc>
            </a:pPr>
            <a:r>
              <a:rPr lang="fr-FR" sz="1800" b="0" i="0" u="none" strike="noStrike" baseline="0" dirty="0">
                <a:solidFill>
                  <a:srgbClr val="000000"/>
                </a:solidFill>
                <a:latin typeface="Calibri" panose="020F0502020204030204" pitchFamily="34" charset="0"/>
                <a:cs typeface="Calibri" panose="020F0502020204030204" pitchFamily="34" charset="0"/>
              </a:rPr>
              <a:t>Camille Vautier est en </a:t>
            </a:r>
            <a:r>
              <a:rPr lang="fr-FR" sz="1800" b="1" i="0" u="none" strike="noStrike" baseline="0" dirty="0">
                <a:solidFill>
                  <a:srgbClr val="000000"/>
                </a:solidFill>
                <a:latin typeface="Calibri" panose="020F0502020204030204" pitchFamily="34" charset="0"/>
                <a:cs typeface="Calibri" panose="020F0502020204030204" pitchFamily="34" charset="0"/>
              </a:rPr>
              <a:t>finale du concours MT180</a:t>
            </a:r>
            <a:r>
              <a:rPr lang="fr-FR" sz="1800" b="0" i="0" u="none" strike="noStrike" baseline="0" dirty="0">
                <a:solidFill>
                  <a:srgbClr val="000000"/>
                </a:solidFill>
                <a:latin typeface="Calibri" panose="020F0502020204030204" pitchFamily="34" charset="0"/>
                <a:cs typeface="Calibri" panose="020F0502020204030204" pitchFamily="34" charset="0"/>
              </a:rPr>
              <a:t>, session 2018.</a:t>
            </a:r>
          </a:p>
          <a:p>
            <a:pPr algn="just">
              <a:lnSpc>
                <a:spcPts val="3000"/>
              </a:lnSpc>
            </a:pPr>
            <a:r>
              <a:rPr lang="fr-FR" sz="1800" b="1" i="0" u="none" strike="noStrike" baseline="0" dirty="0">
                <a:solidFill>
                  <a:srgbClr val="000000"/>
                </a:solidFill>
                <a:latin typeface="Calibri" panose="020F0502020204030204" pitchFamily="34" charset="0"/>
                <a:cs typeface="Calibri" panose="020F0502020204030204" pitchFamily="34" charset="0"/>
              </a:rPr>
              <a:t>Entrée en matière fracassante </a:t>
            </a:r>
            <a:r>
              <a:rPr lang="fr-FR" sz="1800" b="0" i="0" u="none" strike="noStrike" baseline="0" dirty="0">
                <a:solidFill>
                  <a:srgbClr val="000000"/>
                </a:solidFill>
                <a:latin typeface="Calibri" panose="020F0502020204030204" pitchFamily="34" charset="0"/>
                <a:cs typeface="Calibri" panose="020F0502020204030204" pitchFamily="34" charset="0"/>
              </a:rPr>
              <a:t>pour présenter la thèse sur laquelle elle travaille depuis deux ans. Après avoir regardé sa présentation, prenez quelques notes. </a:t>
            </a:r>
          </a:p>
          <a:p>
            <a:pPr marL="88900" algn="just">
              <a:lnSpc>
                <a:spcPts val="3000"/>
              </a:lnSpc>
            </a:pPr>
            <a:r>
              <a:rPr lang="fr-FR" sz="1800" b="1" i="0" u="none" strike="noStrike" baseline="0" dirty="0">
                <a:solidFill>
                  <a:srgbClr val="FF00FF"/>
                </a:solidFill>
                <a:latin typeface="Calibri" panose="020F0502020204030204" pitchFamily="34" charset="0"/>
                <a:cs typeface="Calibri" panose="020F0502020204030204" pitchFamily="34" charset="0"/>
                <a:sym typeface="Wingdings 3" panose="05040102010807070707" pitchFamily="18" charset="2"/>
              </a:rPr>
              <a:t> </a:t>
            </a:r>
            <a:r>
              <a:rPr lang="fr-FR" sz="1800" b="1" i="0" u="none" strike="noStrike" baseline="0" dirty="0">
                <a:solidFill>
                  <a:srgbClr val="000000"/>
                </a:solidFill>
                <a:latin typeface="Calibri" panose="020F0502020204030204" pitchFamily="34" charset="0"/>
                <a:cs typeface="Calibri" panose="020F0502020204030204" pitchFamily="34" charset="0"/>
              </a:rPr>
              <a:t>Quels sont les éléments qui rendent sa présentation convaincante et claire ?</a:t>
            </a:r>
          </a:p>
          <a:p>
            <a:pPr algn="just">
              <a:lnSpc>
                <a:spcPts val="3000"/>
              </a:lnSpc>
            </a:pPr>
            <a:r>
              <a:rPr lang="fr-FR" sz="1800" b="0" i="0" u="none" strike="noStrike" baseline="0" dirty="0">
                <a:solidFill>
                  <a:srgbClr val="000000"/>
                </a:solidFill>
                <a:latin typeface="Calibri" panose="020F0502020204030204" pitchFamily="34" charset="0"/>
                <a:cs typeface="Calibri" panose="020F0502020204030204" pitchFamily="34" charset="0"/>
              </a:rPr>
              <a:t>  </a:t>
            </a:r>
            <a:r>
              <a:rPr lang="fr-FR" sz="1800" b="1" i="0" u="none" strike="noStrike" baseline="0" dirty="0">
                <a:solidFill>
                  <a:srgbClr val="FF00FF"/>
                </a:solidFill>
                <a:latin typeface="Calibri" panose="020F0502020204030204" pitchFamily="34" charset="0"/>
                <a:cs typeface="Calibri" panose="020F0502020204030204" pitchFamily="34" charset="0"/>
                <a:sym typeface="Wingdings 3" panose="05040102010807070707" pitchFamily="18" charset="2"/>
              </a:rPr>
              <a:t> </a:t>
            </a:r>
            <a:r>
              <a:rPr lang="fr-FR" sz="1800" b="1" i="0" u="none" strike="noStrike" baseline="0" dirty="0">
                <a:solidFill>
                  <a:srgbClr val="000000"/>
                </a:solidFill>
                <a:latin typeface="Calibri" panose="020F0502020204030204" pitchFamily="34" charset="0"/>
                <a:cs typeface="Calibri" panose="020F0502020204030204" pitchFamily="34" charset="0"/>
              </a:rPr>
              <a:t>Analysez ce qui relève du discours et ce qui relève du corps ou de la voix. </a:t>
            </a:r>
            <a:endParaRPr lang="fr-FR" b="1" dirty="0">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B936BCC4-D2CB-4EB3-8BE4-5BF932FAD494}"/>
              </a:ext>
            </a:extLst>
          </p:cNvPr>
          <p:cNvPicPr>
            <a:picLocks noChangeAspect="1"/>
          </p:cNvPicPr>
          <p:nvPr/>
        </p:nvPicPr>
        <p:blipFill rotWithShape="1">
          <a:blip r:embed="rId4"/>
          <a:srcRect l="30520" t="41597" r="53730" b="27752"/>
          <a:stretch/>
        </p:blipFill>
        <p:spPr>
          <a:xfrm>
            <a:off x="467544" y="10340"/>
            <a:ext cx="792088" cy="866685"/>
          </a:xfrm>
          <a:prstGeom prst="rect">
            <a:avLst/>
          </a:prstGeom>
        </p:spPr>
      </p:pic>
      <p:pic>
        <p:nvPicPr>
          <p:cNvPr id="12" name="Image 11">
            <a:extLst>
              <a:ext uri="{FF2B5EF4-FFF2-40B4-BE49-F238E27FC236}">
                <a16:creationId xmlns:a16="http://schemas.microsoft.com/office/drawing/2014/main" id="{03FF5E69-C9E3-13EE-E316-E282460194BB}"/>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70392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B5BF190-7975-4B81-B9D6-A110B105864A}"/>
              </a:ext>
            </a:extLst>
          </p:cNvPr>
          <p:cNvSpPr txBox="1"/>
          <p:nvPr/>
        </p:nvSpPr>
        <p:spPr>
          <a:xfrm>
            <a:off x="2627784" y="1383159"/>
            <a:ext cx="4860540" cy="461665"/>
          </a:xfrm>
          <a:prstGeom prst="rect">
            <a:avLst/>
          </a:prstGeom>
          <a:noFill/>
        </p:spPr>
        <p:txBody>
          <a:bodyPr wrap="square" rtlCol="0">
            <a:spAutoFit/>
          </a:bodyPr>
          <a:lstStyle/>
          <a:p>
            <a:r>
              <a:rPr lang="fr-FR" sz="2400" b="1" dirty="0">
                <a:solidFill>
                  <a:schemeClr val="accent6">
                    <a:lumMod val="75000"/>
                  </a:schemeClr>
                </a:solidFill>
              </a:rPr>
              <a:t>Qualité de l’interaction</a:t>
            </a:r>
          </a:p>
        </p:txBody>
      </p:sp>
      <p:pic>
        <p:nvPicPr>
          <p:cNvPr id="3" name="Image 2">
            <a:extLst>
              <a:ext uri="{FF2B5EF4-FFF2-40B4-BE49-F238E27FC236}">
                <a16:creationId xmlns:a16="http://schemas.microsoft.com/office/drawing/2014/main" id="{8E2CE97A-A413-4C1B-91CF-C50DB5B6D368}"/>
              </a:ext>
            </a:extLst>
          </p:cNvPr>
          <p:cNvPicPr>
            <a:picLocks noChangeAspect="1"/>
          </p:cNvPicPr>
          <p:nvPr/>
        </p:nvPicPr>
        <p:blipFill rotWithShape="1">
          <a:blip r:embed="rId2"/>
          <a:srcRect l="44489" t="16384" r="5900" b="12182"/>
          <a:stretch/>
        </p:blipFill>
        <p:spPr>
          <a:xfrm>
            <a:off x="2141730" y="1844824"/>
            <a:ext cx="4860540" cy="3934724"/>
          </a:xfrm>
          <a:prstGeom prst="rect">
            <a:avLst/>
          </a:prstGeom>
        </p:spPr>
      </p:pic>
      <p:pic>
        <p:nvPicPr>
          <p:cNvPr id="9" name="Picture 2" descr="Et si on parlait du Grand oral ? – Speakeasy News">
            <a:extLst>
              <a:ext uri="{FF2B5EF4-FFF2-40B4-BE49-F238E27FC236}">
                <a16:creationId xmlns:a16="http://schemas.microsoft.com/office/drawing/2014/main" id="{1D8EF51A-5396-4650-B386-E7ED2CCB96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67" y="23278"/>
            <a:ext cx="1192073" cy="768846"/>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09DE34E7-EA60-43A8-8746-F7F38DD21574}"/>
              </a:ext>
            </a:extLst>
          </p:cNvPr>
          <p:cNvSpPr>
            <a:spLocks noGrp="1"/>
          </p:cNvSpPr>
          <p:nvPr>
            <p:ph type="title"/>
          </p:nvPr>
        </p:nvSpPr>
        <p:spPr/>
        <p:txBody>
          <a:bodyPr/>
          <a:lstStyle/>
          <a:p>
            <a:pPr algn="r"/>
            <a:r>
              <a:rPr lang="fr-FR" sz="2800" b="1" dirty="0">
                <a:solidFill>
                  <a:srgbClr val="003399"/>
                </a:solidFill>
                <a:latin typeface="+mj-lt"/>
              </a:rPr>
              <a:t>Le grand oral : la grille d’évaluation</a:t>
            </a:r>
          </a:p>
        </p:txBody>
      </p:sp>
      <p:pic>
        <p:nvPicPr>
          <p:cNvPr id="11" name="Image 10">
            <a:extLst>
              <a:ext uri="{FF2B5EF4-FFF2-40B4-BE49-F238E27FC236}">
                <a16:creationId xmlns:a16="http://schemas.microsoft.com/office/drawing/2014/main" id="{6F2B8926-CBC6-4C4E-8410-C6D0AC20ECCD}"/>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6310150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Connaissances, culture</a:t>
            </a:r>
            <a:endParaRPr lang="en-GB" sz="2800" b="0" strike="noStrike" spc="-1" dirty="0">
              <a:solidFill>
                <a:srgbClr val="FFFFFF"/>
              </a:solidFill>
              <a:latin typeface="Times New Roman"/>
            </a:endParaRPr>
          </a:p>
        </p:txBody>
      </p:sp>
      <p:sp>
        <p:nvSpPr>
          <p:cNvPr id="11" name="CustomShape 3">
            <a:extLst>
              <a:ext uri="{FF2B5EF4-FFF2-40B4-BE49-F238E27FC236}">
                <a16:creationId xmlns:a16="http://schemas.microsoft.com/office/drawing/2014/main" id="{47C3E215-A678-4ACE-B359-233B75C8082F}"/>
              </a:ext>
            </a:extLst>
          </p:cNvPr>
          <p:cNvSpPr/>
          <p:nvPr/>
        </p:nvSpPr>
        <p:spPr>
          <a:xfrm>
            <a:off x="2195736" y="1317912"/>
            <a:ext cx="7200800" cy="449208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endParaRPr lang="fr-FR" sz="2400" b="1" spc="-1" dirty="0">
              <a:solidFill>
                <a:srgbClr val="333333"/>
              </a:solidFill>
              <a:latin typeface="Calibri" panose="020F0502020204030204" pitchFamily="34" charset="0"/>
              <a:ea typeface="Lucida Sans Unicode"/>
              <a:cs typeface="Calibri" panose="020F0502020204030204" pitchFamily="34" charset="0"/>
            </a:endParaRPr>
          </a:p>
          <a:p>
            <a:pPr>
              <a:lnSpc>
                <a:spcPct val="100000"/>
              </a:lnSpc>
            </a:pPr>
            <a:r>
              <a:rPr lang="fr-FR" sz="22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en-US" sz="2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Martin Luther King à </a:t>
            </a:r>
            <a:r>
              <a:rPr lang="en-US" sz="2200" dirty="0" err="1">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Whashington</a:t>
            </a:r>
            <a:r>
              <a:rPr lang="en-US" sz="2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 I have a dream (28/08/1963)</a:t>
            </a:r>
            <a:r>
              <a:rPr lang="fr-FR" sz="2200" spc="-1" dirty="0">
                <a:latin typeface="Calibri" panose="020F0502020204030204" pitchFamily="34" charset="0"/>
                <a:cs typeface="Calibri" panose="020F0502020204030204" pitchFamily="34" charset="0"/>
                <a:sym typeface="Wingdings 3" panose="05040102010807070707" pitchFamily="18" charset="2"/>
              </a:rPr>
              <a:t>.</a:t>
            </a:r>
          </a:p>
          <a:p>
            <a:pPr>
              <a:lnSpc>
                <a:spcPct val="100000"/>
              </a:lnSpc>
            </a:pPr>
            <a:endPar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r>
              <a:rPr lang="fr-FR" sz="22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2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Barack Obama, Democratic National Convention  (2016).</a:t>
            </a:r>
            <a:endParaRPr lang="fr-FR" sz="2200" strike="noStrike" spc="-1" dirty="0">
              <a:latin typeface="Calibri" panose="020F0502020204030204" pitchFamily="34" charset="0"/>
              <a:cs typeface="Calibri" panose="020F0502020204030204" pitchFamily="34" charset="0"/>
              <a:sym typeface="Wingdings 3" panose="05040102010807070707" pitchFamily="18" charset="2"/>
            </a:endParaRPr>
          </a:p>
          <a:p>
            <a:pPr>
              <a:lnSpc>
                <a:spcPct val="100000"/>
              </a:lnSpc>
            </a:pPr>
            <a:endPar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endParaRPr>
          </a:p>
          <a:p>
            <a:pPr>
              <a:lnSpc>
                <a:spcPct val="100000"/>
              </a:lnSpc>
            </a:pPr>
            <a:r>
              <a:rPr lang="fr-FR" sz="22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200" spc="-1" dirty="0">
                <a:latin typeface="Calibri" panose="020F0502020204030204" pitchFamily="34" charset="0"/>
                <a:ea typeface="Lucida Sans Unicode"/>
                <a:cs typeface="Calibri" panose="020F0502020204030204" pitchFamily="34" charset="0"/>
                <a:sym typeface="Wingdings 3" panose="05040102010807070707" pitchFamily="18" charset="2"/>
                <a:hlinkClick r:id="rId5">
                  <a:extLst>
                    <a:ext uri="{A12FA001-AC4F-418D-AE19-62706E023703}">
                      <ahyp:hlinkClr xmlns:ahyp="http://schemas.microsoft.com/office/drawing/2018/hyperlinkcolor" val="tx"/>
                    </a:ext>
                  </a:extLst>
                </a:hlinkClick>
              </a:rPr>
              <a:t>Simon Veil : législation sur l’avortement (26/11/1974)</a:t>
            </a:r>
            <a:r>
              <a:rPr lang="fr-FR" sz="2200" spc="-1" dirty="0">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b="1" spc="-1" dirty="0">
                <a:latin typeface="Calibri" panose="020F0502020204030204" pitchFamily="34" charset="0"/>
                <a:ea typeface="Lucida Sans Unicode"/>
                <a:cs typeface="Calibri" panose="020F0502020204030204" pitchFamily="34" charset="0"/>
                <a:sym typeface="Wingdings 3" panose="05040102010807070707" pitchFamily="18" charset="2"/>
              </a:rPr>
              <a:t> </a:t>
            </a:r>
          </a:p>
          <a:p>
            <a:pPr>
              <a:lnSpc>
                <a:spcPts val="2640"/>
              </a:lnSpc>
            </a:pPr>
            <a:endParaRPr lang="fr-FR" sz="2200" strike="noStrike"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ts val="2640"/>
              </a:lnSpc>
            </a:pPr>
            <a:r>
              <a:rPr lang="fr-FR" sz="22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200" spc="-1" dirty="0">
                <a:latin typeface="Calibri" panose="020F0502020204030204" pitchFamily="34" charset="0"/>
                <a:cs typeface="Calibri" panose="020F0502020204030204" pitchFamily="34" charset="0"/>
                <a:sym typeface="Wingdings 3" panose="05040102010807070707" pitchFamily="18" charset="2"/>
                <a:hlinkClick r:id="rId6">
                  <a:extLst>
                    <a:ext uri="{A12FA001-AC4F-418D-AE19-62706E023703}">
                      <ahyp:hlinkClr xmlns:ahyp="http://schemas.microsoft.com/office/drawing/2018/hyperlinkcolor" val="tx"/>
                    </a:ext>
                  </a:extLst>
                </a:hlinkClick>
              </a:rPr>
              <a:t>Christine Taubira à l’assemblée : Mariage pour tous (29/01/2013)</a:t>
            </a:r>
            <a:r>
              <a:rPr lang="fr-FR" sz="2200" spc="-1" dirty="0">
                <a:latin typeface="Calibri" panose="020F0502020204030204" pitchFamily="34" charset="0"/>
                <a:cs typeface="Calibri" panose="020F0502020204030204" pitchFamily="34" charset="0"/>
                <a:sym typeface="Wingdings 3" panose="05040102010807070707" pitchFamily="18" charset="2"/>
              </a:rPr>
              <a:t>.</a:t>
            </a:r>
          </a:p>
          <a:p>
            <a:pPr marL="342900" indent="-342900">
              <a:lnSpc>
                <a:spcPts val="2640"/>
              </a:lnSpc>
              <a:buFont typeface="Wingdings 3" panose="05040102010807070707" pitchFamily="18" charset="2"/>
              <a:buChar char="&quot;"/>
            </a:pPr>
            <a:endParaRPr lang="fr-FR" sz="2200" spc="-1" dirty="0">
              <a:solidFill>
                <a:srgbClr val="333333"/>
              </a:solidFill>
              <a:latin typeface="Calibri" panose="020F0502020204030204" pitchFamily="34" charset="0"/>
              <a:cs typeface="Calibri" panose="020F0502020204030204" pitchFamily="34" charset="0"/>
              <a:sym typeface="Wingdings 3" panose="05040102010807070707" pitchFamily="18" charset="2"/>
            </a:endParaRPr>
          </a:p>
          <a:p>
            <a:pPr>
              <a:lnSpc>
                <a:spcPts val="2640"/>
              </a:lnSpc>
            </a:pPr>
            <a:r>
              <a:rPr lang="fr-FR" sz="2200" b="1"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a:t>
            </a:r>
            <a:r>
              <a:rPr lang="fr-FR" sz="2200" spc="-1" dirty="0">
                <a:solidFill>
                  <a:srgbClr val="FF00FF"/>
                </a:solidFill>
                <a:latin typeface="Calibri" panose="020F0502020204030204" pitchFamily="34" charset="0"/>
                <a:ea typeface="Lucida Sans Unicode"/>
                <a:cs typeface="Calibri" panose="020F0502020204030204" pitchFamily="34" charset="0"/>
                <a:sym typeface="Wingdings 3" panose="05040102010807070707" pitchFamily="18" charset="2"/>
              </a:rPr>
              <a:t> </a:t>
            </a:r>
            <a:r>
              <a:rPr lang="fr-FR" sz="2200" strike="noStrike" spc="-1"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Greta </a:t>
            </a:r>
            <a:r>
              <a:rPr lang="fr-FR" sz="2200" strike="noStrike" spc="-1" dirty="0" err="1">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Thunberg</a:t>
            </a:r>
            <a:r>
              <a:rPr lang="fr-FR" sz="2200" strike="noStrike" spc="-1"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 à l’ONU : urgence climatique (23/09/2019)</a:t>
            </a:r>
            <a:r>
              <a:rPr lang="fr-FR" sz="2200" strike="noStrike" spc="-1" dirty="0">
                <a:latin typeface="Calibri" panose="020F0502020204030204" pitchFamily="34" charset="0"/>
                <a:cs typeface="Calibri" panose="020F0502020204030204" pitchFamily="34" charset="0"/>
              </a:rPr>
              <a:t>.</a:t>
            </a:r>
          </a:p>
        </p:txBody>
      </p:sp>
      <p:sp>
        <p:nvSpPr>
          <p:cNvPr id="7" name="ZoneTexte 6">
            <a:extLst>
              <a:ext uri="{FF2B5EF4-FFF2-40B4-BE49-F238E27FC236}">
                <a16:creationId xmlns:a16="http://schemas.microsoft.com/office/drawing/2014/main" id="{C9697CF0-1549-4ED3-9B49-235E19C7AE76}"/>
              </a:ext>
            </a:extLst>
          </p:cNvPr>
          <p:cNvSpPr txBox="1"/>
          <p:nvPr/>
        </p:nvSpPr>
        <p:spPr>
          <a:xfrm>
            <a:off x="1763688" y="846244"/>
            <a:ext cx="6467166" cy="461665"/>
          </a:xfrm>
          <a:prstGeom prst="rect">
            <a:avLst/>
          </a:prstGeom>
          <a:noFill/>
        </p:spPr>
        <p:txBody>
          <a:bodyPr wrap="square">
            <a:spAutoFit/>
          </a:bodyPr>
          <a:lstStyle/>
          <a:p>
            <a:pPr algn="ctr">
              <a:lnSpc>
                <a:spcPct val="100000"/>
              </a:lnSpc>
            </a:pPr>
            <a:r>
              <a:rPr lang="fr-FR" sz="2400" b="1" spc="-1" dirty="0">
                <a:solidFill>
                  <a:srgbClr val="FF00FF"/>
                </a:solidFill>
                <a:latin typeface="Cambria" panose="02040503050406030204" pitchFamily="18" charset="0"/>
                <a:ea typeface="Cambria" panose="02040503050406030204" pitchFamily="18" charset="0"/>
                <a:cs typeface="Calibri" panose="020F0502020204030204" pitchFamily="34" charset="0"/>
              </a:rPr>
              <a:t>Les grands discours </a:t>
            </a:r>
          </a:p>
        </p:txBody>
      </p:sp>
      <p:pic>
        <p:nvPicPr>
          <p:cNvPr id="8" name="Image 7">
            <a:extLst>
              <a:ext uri="{FF2B5EF4-FFF2-40B4-BE49-F238E27FC236}">
                <a16:creationId xmlns:a16="http://schemas.microsoft.com/office/drawing/2014/main" id="{E129481D-6A5B-4272-A440-6DCB354AFE39}"/>
              </a:ext>
            </a:extLst>
          </p:cNvPr>
          <p:cNvPicPr>
            <a:picLocks noChangeAspect="1"/>
          </p:cNvPicPr>
          <p:nvPr/>
        </p:nvPicPr>
        <p:blipFill rotWithShape="1">
          <a:blip r:embed="rId8"/>
          <a:srcRect l="30520" t="41597" r="53730" b="27752"/>
          <a:stretch/>
        </p:blipFill>
        <p:spPr>
          <a:xfrm>
            <a:off x="539552" y="0"/>
            <a:ext cx="792088" cy="866685"/>
          </a:xfrm>
          <a:prstGeom prst="rect">
            <a:avLst/>
          </a:prstGeom>
        </p:spPr>
      </p:pic>
      <p:pic>
        <p:nvPicPr>
          <p:cNvPr id="10" name="Image 9">
            <a:extLst>
              <a:ext uri="{FF2B5EF4-FFF2-40B4-BE49-F238E27FC236}">
                <a16:creationId xmlns:a16="http://schemas.microsoft.com/office/drawing/2014/main" id="{BEE4F36D-5398-2A47-B93D-28CDA2BE6E2C}"/>
              </a:ext>
            </a:extLst>
          </p:cNvPr>
          <p:cNvPicPr>
            <a:picLocks noChangeAspect="1"/>
          </p:cNvPicPr>
          <p:nvPr/>
        </p:nvPicPr>
        <p:blipFill>
          <a:blip r:embed="rId9"/>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0211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repl">
                                        <p:cTn id="7" dur="500" fill="hold"/>
                                        <p:tgtEl>
                                          <p:spTgt spid="11"/>
                                        </p:tgtEl>
                                        <p:attrNameLst>
                                          <p:attrName>ppt_x</p:attrName>
                                        </p:attrNameLst>
                                      </p:cBhvr>
                                      <p:tavLst>
                                        <p:tav tm="0">
                                          <p:val>
                                            <p:strVal val="#ppt_x"/>
                                          </p:val>
                                        </p:tav>
                                        <p:tav tm="100000">
                                          <p:val>
                                            <p:strVal val="#ppt_x"/>
                                          </p:val>
                                        </p:tav>
                                      </p:tavLst>
                                    </p:anim>
                                    <p:anim calcmode="lin" valueType="num">
                                      <p:cBhvr additive="repl">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44878F7-49DD-4BD4-954F-1822CC7456C7}"/>
              </a:ext>
            </a:extLst>
          </p:cNvPr>
          <p:cNvPicPr>
            <a:picLocks noChangeAspect="1"/>
          </p:cNvPicPr>
          <p:nvPr/>
        </p:nvPicPr>
        <p:blipFill rotWithShape="1">
          <a:blip r:embed="rId2"/>
          <a:srcRect l="16925" t="44397" r="68900" b="33192"/>
          <a:stretch/>
        </p:blipFill>
        <p:spPr>
          <a:xfrm>
            <a:off x="4283968" y="2420888"/>
            <a:ext cx="1296144" cy="1152129"/>
          </a:xfrm>
          <a:prstGeom prst="rect">
            <a:avLst/>
          </a:prstGeom>
        </p:spPr>
      </p:pic>
      <p:sp>
        <p:nvSpPr>
          <p:cNvPr id="9" name="Sous-titre 1">
            <a:extLst>
              <a:ext uri="{FF2B5EF4-FFF2-40B4-BE49-F238E27FC236}">
                <a16:creationId xmlns:a16="http://schemas.microsoft.com/office/drawing/2014/main" id="{788F3EA5-9430-49CF-A0C0-3D1FCB4B77F8}"/>
              </a:ext>
            </a:extLst>
          </p:cNvPr>
          <p:cNvSpPr>
            <a:spLocks noGrp="1"/>
          </p:cNvSpPr>
          <p:nvPr>
            <p:ph type="subTitle"/>
          </p:nvPr>
        </p:nvSpPr>
        <p:spPr>
          <a:xfrm>
            <a:off x="2513192" y="788389"/>
            <a:ext cx="4469462" cy="1440160"/>
          </a:xfrm>
        </p:spPr>
        <p:txBody>
          <a:bodyPr/>
          <a:lstStyle/>
          <a:p>
            <a:r>
              <a:rPr lang="fr-FR" sz="4000" b="1" dirty="0">
                <a:latin typeface="Cambria" panose="02040503050406030204" pitchFamily="18" charset="0"/>
                <a:ea typeface="Cambria" panose="02040503050406030204" pitchFamily="18" charset="0"/>
              </a:rPr>
              <a:t>La mémoire</a:t>
            </a:r>
          </a:p>
        </p:txBody>
      </p:sp>
      <p:pic>
        <p:nvPicPr>
          <p:cNvPr id="7" name="Image 6">
            <a:extLst>
              <a:ext uri="{FF2B5EF4-FFF2-40B4-BE49-F238E27FC236}">
                <a16:creationId xmlns:a16="http://schemas.microsoft.com/office/drawing/2014/main" id="{B85283BD-170A-303E-703C-5314DB11F979}"/>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1982503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BCDCE34-94C4-4EBA-BFAA-B88E8132D40F}"/>
              </a:ext>
            </a:extLst>
          </p:cNvPr>
          <p:cNvSpPr>
            <a:spLocks noGrp="1"/>
          </p:cNvSpPr>
          <p:nvPr>
            <p:ph type="subTitle"/>
          </p:nvPr>
        </p:nvSpPr>
        <p:spPr>
          <a:xfrm>
            <a:off x="1832240" y="1736911"/>
            <a:ext cx="6921682" cy="4482720"/>
          </a:xfrm>
        </p:spPr>
        <p:txBody>
          <a:bodyPr/>
          <a:lstStyle/>
          <a:p>
            <a:pPr algn="just">
              <a:lnSpc>
                <a:spcPts val="2600"/>
              </a:lnSpc>
            </a:pPr>
            <a:r>
              <a:rPr lang="fr-FR" b="0" i="0" u="none" strike="noStrike" baseline="0" dirty="0">
                <a:solidFill>
                  <a:srgbClr val="000000"/>
                </a:solidFill>
                <a:latin typeface="Calibri" panose="020F0502020204030204" pitchFamily="34" charset="0"/>
                <a:cs typeface="Calibri" panose="020F0502020204030204" pitchFamily="34" charset="0"/>
              </a:rPr>
              <a:t>Découverts chez le singe en 1990 par </a:t>
            </a:r>
            <a:r>
              <a:rPr lang="fr-FR" b="1" i="0" u="none" strike="noStrike" baseline="0" dirty="0">
                <a:solidFill>
                  <a:srgbClr val="000000"/>
                </a:solidFill>
                <a:latin typeface="Calibri" panose="020F0502020204030204" pitchFamily="34" charset="0"/>
                <a:cs typeface="Calibri" panose="020F0502020204030204" pitchFamily="34" charset="0"/>
              </a:rPr>
              <a:t>Giacomo Rizzolatti</a:t>
            </a:r>
            <a:r>
              <a:rPr lang="fr-FR" b="0" i="0" u="none" strike="noStrike" baseline="0" dirty="0">
                <a:solidFill>
                  <a:srgbClr val="000000"/>
                </a:solidFill>
                <a:latin typeface="Calibri" panose="020F0502020204030204" pitchFamily="34" charset="0"/>
                <a:cs typeface="Calibri" panose="020F0502020204030204" pitchFamily="34" charset="0"/>
              </a:rPr>
              <a:t>, les neurones miroir s’activent lorsque un </a:t>
            </a:r>
            <a:r>
              <a:rPr lang="fr-FR" b="1" i="0" u="none" strike="noStrike" baseline="0" dirty="0">
                <a:solidFill>
                  <a:srgbClr val="000000"/>
                </a:solidFill>
                <a:latin typeface="Calibri" panose="020F0502020204030204" pitchFamily="34" charset="0"/>
                <a:cs typeface="Calibri" panose="020F0502020204030204" pitchFamily="34" charset="0"/>
              </a:rPr>
              <a:t>sujet effectue un acte moteur vers un but précis</a:t>
            </a:r>
            <a:r>
              <a:rPr lang="fr-FR" b="0" i="0" u="none" strike="noStrike" baseline="0" dirty="0">
                <a:solidFill>
                  <a:srgbClr val="000000"/>
                </a:solidFill>
                <a:latin typeface="Calibri" panose="020F0502020204030204" pitchFamily="34" charset="0"/>
                <a:cs typeface="Calibri" panose="020F0502020204030204" pitchFamily="34" charset="0"/>
              </a:rPr>
              <a:t>, mais également lorsqu’il </a:t>
            </a:r>
            <a:r>
              <a:rPr lang="fr-FR" b="1" i="0" u="none" strike="noStrike" baseline="0" dirty="0">
                <a:solidFill>
                  <a:srgbClr val="000000"/>
                </a:solidFill>
                <a:latin typeface="Calibri" panose="020F0502020204030204" pitchFamily="34" charset="0"/>
                <a:cs typeface="Calibri" panose="020F0502020204030204" pitchFamily="34" charset="0"/>
              </a:rPr>
              <a:t>observe ou entend un autre sujet </a:t>
            </a:r>
            <a:r>
              <a:rPr lang="fr-FR" b="0" i="0" u="none" strike="noStrike" baseline="0" dirty="0">
                <a:solidFill>
                  <a:srgbClr val="000000"/>
                </a:solidFill>
                <a:latin typeface="Calibri" panose="020F0502020204030204" pitchFamily="34" charset="0"/>
                <a:cs typeface="Calibri" panose="020F0502020204030204" pitchFamily="34" charset="0"/>
              </a:rPr>
              <a:t>effectuer un </a:t>
            </a:r>
            <a:r>
              <a:rPr lang="fr-FR" b="1" i="0" u="none" strike="noStrike" baseline="0" dirty="0">
                <a:solidFill>
                  <a:srgbClr val="000000"/>
                </a:solidFill>
                <a:latin typeface="Calibri" panose="020F0502020204030204" pitchFamily="34" charset="0"/>
                <a:cs typeface="Calibri" panose="020F0502020204030204" pitchFamily="34" charset="0"/>
              </a:rPr>
              <a:t>acte similaire</a:t>
            </a:r>
            <a:r>
              <a:rPr lang="fr-FR" b="0" i="0" u="none" strike="noStrike" baseline="0" dirty="0">
                <a:solidFill>
                  <a:srgbClr val="000000"/>
                </a:solidFill>
                <a:latin typeface="Calibri" panose="020F0502020204030204" pitchFamily="34" charset="0"/>
                <a:cs typeface="Calibri" panose="020F0502020204030204" pitchFamily="34" charset="0"/>
              </a:rPr>
              <a:t>. Ils s’activent aussi quand il </a:t>
            </a:r>
            <a:r>
              <a:rPr lang="fr-FR" b="1" i="0" u="none" strike="noStrike" baseline="0" dirty="0">
                <a:solidFill>
                  <a:srgbClr val="000000"/>
                </a:solidFill>
                <a:latin typeface="Calibri" panose="020F0502020204030204" pitchFamily="34" charset="0"/>
                <a:cs typeface="Calibri" panose="020F0502020204030204" pitchFamily="34" charset="0"/>
              </a:rPr>
              <a:t>pense à cette action</a:t>
            </a:r>
            <a:r>
              <a:rPr lang="fr-FR" b="0" i="0" u="none" strike="noStrike" baseline="0" dirty="0">
                <a:solidFill>
                  <a:srgbClr val="000000"/>
                </a:solidFill>
                <a:latin typeface="Calibri" panose="020F0502020204030204" pitchFamily="34" charset="0"/>
                <a:cs typeface="Calibri" panose="020F0502020204030204" pitchFamily="34" charset="0"/>
              </a:rPr>
              <a:t>.</a:t>
            </a:r>
          </a:p>
          <a:p>
            <a:pPr algn="just">
              <a:lnSpc>
                <a:spcPts val="2600"/>
              </a:lnSpc>
            </a:pPr>
            <a:endParaRPr lang="fr-FR" dirty="0">
              <a:solidFill>
                <a:srgbClr val="000000"/>
              </a:solidFill>
              <a:latin typeface="Calibri" panose="020F0502020204030204" pitchFamily="34" charset="0"/>
              <a:cs typeface="Calibri" panose="020F0502020204030204" pitchFamily="34" charset="0"/>
            </a:endParaRPr>
          </a:p>
          <a:p>
            <a:pPr algn="just">
              <a:lnSpc>
                <a:spcPts val="2600"/>
              </a:lnSpc>
            </a:pPr>
            <a:r>
              <a:rPr lang="fr-FR" b="0" i="0" u="none" strike="noStrike" baseline="0" dirty="0">
                <a:solidFill>
                  <a:srgbClr val="000000"/>
                </a:solidFill>
                <a:latin typeface="Calibri" panose="020F0502020204030204" pitchFamily="34" charset="0"/>
                <a:cs typeface="Calibri" panose="020F0502020204030204" pitchFamily="34" charset="0"/>
              </a:rPr>
              <a:t> Les neurones miroirs jouent un </a:t>
            </a:r>
            <a:r>
              <a:rPr lang="fr-FR" b="1" i="0" u="none" strike="noStrike" baseline="0" dirty="0">
                <a:solidFill>
                  <a:srgbClr val="000000"/>
                </a:solidFill>
                <a:latin typeface="Calibri" panose="020F0502020204030204" pitchFamily="34" charset="0"/>
                <a:cs typeface="Calibri" panose="020F0502020204030204" pitchFamily="34" charset="0"/>
              </a:rPr>
              <a:t>rôle essentiel dans l’apprentissage par imitation </a:t>
            </a:r>
            <a:r>
              <a:rPr lang="fr-FR" b="0" i="0" u="none" strike="noStrike" baseline="0" dirty="0">
                <a:solidFill>
                  <a:srgbClr val="000000"/>
                </a:solidFill>
                <a:latin typeface="Calibri" panose="020F0502020204030204" pitchFamily="34" charset="0"/>
                <a:cs typeface="Calibri" panose="020F0502020204030204" pitchFamily="34" charset="0"/>
              </a:rPr>
              <a:t>ou dans la compréhension des </a:t>
            </a:r>
            <a:r>
              <a:rPr lang="fr-FR" b="1" i="0" u="none" strike="noStrike" baseline="0" dirty="0">
                <a:solidFill>
                  <a:srgbClr val="000000"/>
                </a:solidFill>
                <a:latin typeface="Calibri" panose="020F0502020204030204" pitchFamily="34" charset="0"/>
                <a:cs typeface="Calibri" panose="020F0502020204030204" pitchFamily="34" charset="0"/>
              </a:rPr>
              <a:t>émotions d’autrui (empathie).</a:t>
            </a:r>
            <a:endParaRPr lang="fr-FR" b="1" dirty="0">
              <a:latin typeface="Calibri" panose="020F0502020204030204" pitchFamily="34" charset="0"/>
              <a:cs typeface="Calibri" panose="020F0502020204030204" pitchFamily="34" charset="0"/>
            </a:endParaRPr>
          </a:p>
        </p:txBody>
      </p:sp>
      <p:sp>
        <p:nvSpPr>
          <p:cNvPr id="8" name="TextShape 1">
            <a:extLst>
              <a:ext uri="{FF2B5EF4-FFF2-40B4-BE49-F238E27FC236}">
                <a16:creationId xmlns:a16="http://schemas.microsoft.com/office/drawing/2014/main" id="{0C6651FD-EFCF-4C27-8184-6B4C2139B7B4}"/>
              </a:ext>
            </a:extLst>
          </p:cNvPr>
          <p:cNvSpPr txBox="1">
            <a:spLocks noGrp="1"/>
          </p:cNvSpPr>
          <p:nvPr>
            <p:ph type="title"/>
          </p:nvPr>
        </p:nvSpPr>
        <p:spPr>
          <a:xfrm>
            <a:off x="6300192" y="136711"/>
            <a:ext cx="2453730" cy="800100"/>
          </a:xfrm>
          <a:prstGeom prst="rect">
            <a:avLst/>
          </a:prstGeom>
          <a:noFill/>
          <a:ln w="0">
            <a:noFill/>
          </a:ln>
        </p:spPr>
        <p:txBody>
          <a:bodyPr lIns="0" tIns="0" rIns="0" bIns="0" anchor="ctr">
            <a:noAutofit/>
          </a:bodyPr>
          <a:lstStyle/>
          <a:p>
            <a:pPr algn="r">
              <a:lnSpc>
                <a:spcPct val="85000"/>
              </a:lnSpc>
            </a:pPr>
            <a:r>
              <a:rPr lang="fr-FR" sz="2800" b="1" spc="-1" dirty="0">
                <a:solidFill>
                  <a:srgbClr val="003399"/>
                </a:solidFill>
                <a:latin typeface="Arial"/>
                <a:ea typeface="Lucida Sans Unicode"/>
              </a:rPr>
              <a:t>La mémoire</a:t>
            </a:r>
            <a:endParaRPr lang="en-GB" sz="2800" b="0" strike="noStrike" spc="-1" dirty="0">
              <a:solidFill>
                <a:srgbClr val="FFFFFF"/>
              </a:solidFill>
              <a:latin typeface="Times New Roman"/>
            </a:endParaRPr>
          </a:p>
        </p:txBody>
      </p:sp>
      <p:sp>
        <p:nvSpPr>
          <p:cNvPr id="5" name="ZoneTexte 4">
            <a:extLst>
              <a:ext uri="{FF2B5EF4-FFF2-40B4-BE49-F238E27FC236}">
                <a16:creationId xmlns:a16="http://schemas.microsoft.com/office/drawing/2014/main" id="{BBEDA78B-016B-4D5D-AC50-8FA5304F3342}"/>
              </a:ext>
            </a:extLst>
          </p:cNvPr>
          <p:cNvSpPr txBox="1"/>
          <p:nvPr/>
        </p:nvSpPr>
        <p:spPr>
          <a:xfrm>
            <a:off x="1509578" y="936811"/>
            <a:ext cx="6474540" cy="461665"/>
          </a:xfrm>
          <a:prstGeom prst="rect">
            <a:avLst/>
          </a:prstGeom>
          <a:noFill/>
        </p:spPr>
        <p:txBody>
          <a:bodyPr wrap="square">
            <a:spAutoFit/>
          </a:bodyPr>
          <a:lstStyle/>
          <a:p>
            <a:pPr algn="ctr"/>
            <a:r>
              <a:rPr lang="fr-FR" sz="2400" b="1" dirty="0">
                <a:solidFill>
                  <a:srgbClr val="FF00FF"/>
                </a:solidFill>
                <a:latin typeface="Cambria" panose="02040503050406030204" pitchFamily="18" charset="0"/>
                <a:ea typeface="Cambria" panose="02040503050406030204" pitchFamily="18" charset="0"/>
              </a:rPr>
              <a:t>Les neurones miroirs</a:t>
            </a:r>
            <a:r>
              <a:rPr lang="fr-FR" sz="2400" b="1" i="0" u="none" strike="noStrike" baseline="0" dirty="0">
                <a:solidFill>
                  <a:srgbClr val="FF00FF"/>
                </a:solidFill>
                <a:latin typeface="Cambria" panose="02040503050406030204" pitchFamily="18" charset="0"/>
                <a:ea typeface="Cambria" panose="02040503050406030204" pitchFamily="18" charset="0"/>
              </a:rPr>
              <a:t> </a:t>
            </a:r>
            <a:endParaRPr lang="fr-FR" sz="2400" dirty="0">
              <a:solidFill>
                <a:srgbClr val="FF00FF"/>
              </a:solidFill>
              <a:latin typeface="Cambria" panose="02040503050406030204" pitchFamily="18" charset="0"/>
              <a:ea typeface="Cambria" panose="02040503050406030204" pitchFamily="18" charset="0"/>
            </a:endParaRPr>
          </a:p>
        </p:txBody>
      </p:sp>
      <p:pic>
        <p:nvPicPr>
          <p:cNvPr id="7" name="Image 6">
            <a:extLst>
              <a:ext uri="{FF2B5EF4-FFF2-40B4-BE49-F238E27FC236}">
                <a16:creationId xmlns:a16="http://schemas.microsoft.com/office/drawing/2014/main" id="{158C0DED-4483-4A57-81F1-8CC9FD7EE495}"/>
              </a:ext>
            </a:extLst>
          </p:cNvPr>
          <p:cNvPicPr>
            <a:picLocks noChangeAspect="1"/>
          </p:cNvPicPr>
          <p:nvPr/>
        </p:nvPicPr>
        <p:blipFill rotWithShape="1">
          <a:blip r:embed="rId2"/>
          <a:srcRect l="43700" t="35993" r="38188" b="55027"/>
          <a:stretch/>
        </p:blipFill>
        <p:spPr>
          <a:xfrm>
            <a:off x="3276600" y="1506238"/>
            <a:ext cx="2590799" cy="722191"/>
          </a:xfrm>
          <a:prstGeom prst="rect">
            <a:avLst/>
          </a:prstGeom>
        </p:spPr>
      </p:pic>
      <p:pic>
        <p:nvPicPr>
          <p:cNvPr id="6" name="Image 5">
            <a:extLst>
              <a:ext uri="{FF2B5EF4-FFF2-40B4-BE49-F238E27FC236}">
                <a16:creationId xmlns:a16="http://schemas.microsoft.com/office/drawing/2014/main" id="{2EF19779-3611-4BF7-AFBE-726FB33DA426}"/>
              </a:ext>
            </a:extLst>
          </p:cNvPr>
          <p:cNvPicPr>
            <a:picLocks noChangeAspect="1"/>
          </p:cNvPicPr>
          <p:nvPr/>
        </p:nvPicPr>
        <p:blipFill rotWithShape="1">
          <a:blip r:embed="rId3"/>
          <a:srcRect l="17633" t="45348" r="70318" b="34476"/>
          <a:stretch/>
        </p:blipFill>
        <p:spPr>
          <a:xfrm>
            <a:off x="251520" y="44245"/>
            <a:ext cx="1224136" cy="1152508"/>
          </a:xfrm>
          <a:prstGeom prst="rect">
            <a:avLst/>
          </a:prstGeom>
        </p:spPr>
      </p:pic>
      <p:pic>
        <p:nvPicPr>
          <p:cNvPr id="10" name="Image 9">
            <a:extLst>
              <a:ext uri="{FF2B5EF4-FFF2-40B4-BE49-F238E27FC236}">
                <a16:creationId xmlns:a16="http://schemas.microsoft.com/office/drawing/2014/main" id="{5329FAEB-072A-D2F5-AB77-D39486728890}"/>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2798538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BEDA78B-016B-4D5D-AC50-8FA5304F3342}"/>
              </a:ext>
            </a:extLst>
          </p:cNvPr>
          <p:cNvSpPr txBox="1"/>
          <p:nvPr/>
        </p:nvSpPr>
        <p:spPr>
          <a:xfrm>
            <a:off x="-14227" y="1522595"/>
            <a:ext cx="6474540" cy="461665"/>
          </a:xfrm>
          <a:prstGeom prst="rect">
            <a:avLst/>
          </a:prstGeom>
          <a:noFill/>
        </p:spPr>
        <p:txBody>
          <a:bodyPr wrap="square">
            <a:spAutoFit/>
          </a:bodyPr>
          <a:lstStyle/>
          <a:p>
            <a:pPr algn="ctr"/>
            <a:r>
              <a:rPr lang="fr-FR" sz="2400" b="1" dirty="0">
                <a:solidFill>
                  <a:srgbClr val="FF00FF"/>
                </a:solidFill>
                <a:latin typeface="Cambria" panose="02040503050406030204" pitchFamily="18" charset="0"/>
                <a:ea typeface="Cambria" panose="02040503050406030204" pitchFamily="18" charset="0"/>
              </a:rPr>
              <a:t>La mémorisation active</a:t>
            </a:r>
            <a:r>
              <a:rPr lang="fr-FR" sz="2400" b="1" i="0" u="none" strike="noStrike" baseline="0" dirty="0">
                <a:solidFill>
                  <a:srgbClr val="FF00FF"/>
                </a:solidFill>
                <a:latin typeface="Cambria" panose="02040503050406030204" pitchFamily="18" charset="0"/>
                <a:ea typeface="Cambria" panose="02040503050406030204" pitchFamily="18" charset="0"/>
              </a:rPr>
              <a:t> </a:t>
            </a:r>
            <a:endParaRPr lang="fr-FR" sz="2400" dirty="0">
              <a:solidFill>
                <a:srgbClr val="FF00FF"/>
              </a:solidFill>
              <a:latin typeface="Cambria" panose="02040503050406030204" pitchFamily="18" charset="0"/>
              <a:ea typeface="Cambria" panose="02040503050406030204" pitchFamily="18" charset="0"/>
            </a:endParaRPr>
          </a:p>
        </p:txBody>
      </p:sp>
      <p:sp>
        <p:nvSpPr>
          <p:cNvPr id="3" name="Sous-titre 2">
            <a:extLst>
              <a:ext uri="{FF2B5EF4-FFF2-40B4-BE49-F238E27FC236}">
                <a16:creationId xmlns:a16="http://schemas.microsoft.com/office/drawing/2014/main" id="{CBCDCE34-94C4-4EBA-BFAA-B88E8132D40F}"/>
              </a:ext>
            </a:extLst>
          </p:cNvPr>
          <p:cNvSpPr>
            <a:spLocks noGrp="1"/>
          </p:cNvSpPr>
          <p:nvPr>
            <p:ph type="subTitle"/>
          </p:nvPr>
        </p:nvSpPr>
        <p:spPr>
          <a:xfrm>
            <a:off x="2339752" y="2662510"/>
            <a:ext cx="6048672" cy="3659119"/>
          </a:xfrm>
        </p:spPr>
        <p:txBody>
          <a:bodyPr/>
          <a:lstStyle/>
          <a:p>
            <a:pPr algn="just">
              <a:lnSpc>
                <a:spcPts val="2600"/>
              </a:lnSpc>
            </a:pPr>
            <a:r>
              <a:rPr lang="fr-FR" sz="2000" b="0" i="0" u="none" strike="noStrike" baseline="0" dirty="0">
                <a:solidFill>
                  <a:srgbClr val="000000"/>
                </a:solidFill>
                <a:latin typeface="Calibri" panose="020F0502020204030204" pitchFamily="34" charset="0"/>
                <a:cs typeface="Calibri" panose="020F0502020204030204" pitchFamily="34" charset="0"/>
              </a:rPr>
              <a:t>Les chercheurs en </a:t>
            </a:r>
            <a:r>
              <a:rPr lang="fr-FR" sz="2000" b="1" i="0" u="none" strike="noStrike" baseline="0" dirty="0">
                <a:solidFill>
                  <a:srgbClr val="000000"/>
                </a:solidFill>
                <a:latin typeface="Calibri" panose="020F0502020204030204" pitchFamily="34" charset="0"/>
                <a:cs typeface="Calibri" panose="020F0502020204030204" pitchFamily="34" charset="0"/>
              </a:rPr>
              <a:t>sciences cognitives </a:t>
            </a:r>
            <a:r>
              <a:rPr lang="fr-FR" sz="2000" b="0" i="0" u="none" strike="noStrike" baseline="0" dirty="0">
                <a:solidFill>
                  <a:srgbClr val="000000"/>
                </a:solidFill>
                <a:latin typeface="Calibri" panose="020F0502020204030204" pitchFamily="34" charset="0"/>
                <a:cs typeface="Calibri" panose="020F0502020204030204" pitchFamily="34" charset="0"/>
              </a:rPr>
              <a:t>montrent que pour mieux mémoriser, la méthode la plus efficace est de </a:t>
            </a:r>
            <a:r>
              <a:rPr lang="fr-FR" sz="2000" b="1" i="0" u="none" strike="noStrike" baseline="0" dirty="0">
                <a:solidFill>
                  <a:srgbClr val="000000"/>
                </a:solidFill>
                <a:latin typeface="Calibri" panose="020F0502020204030204" pitchFamily="34" charset="0"/>
                <a:cs typeface="Calibri" panose="020F0502020204030204" pitchFamily="34" charset="0"/>
              </a:rPr>
              <a:t>se poser des questions et d’y répondre</a:t>
            </a:r>
            <a:r>
              <a:rPr lang="fr-FR" sz="2000" b="0" i="0" u="none" strike="noStrike" baseline="0" dirty="0">
                <a:solidFill>
                  <a:srgbClr val="000000"/>
                </a:solidFill>
                <a:latin typeface="Calibri" panose="020F0502020204030204" pitchFamily="34" charset="0"/>
                <a:cs typeface="Calibri" panose="020F0502020204030204" pitchFamily="34" charset="0"/>
              </a:rPr>
              <a:t>. </a:t>
            </a:r>
          </a:p>
          <a:p>
            <a:pPr algn="just">
              <a:lnSpc>
                <a:spcPts val="2600"/>
              </a:lnSpc>
            </a:pPr>
            <a:r>
              <a:rPr lang="fr-FR" sz="2000" b="0" i="0" u="none" strike="noStrike" baseline="0" dirty="0">
                <a:solidFill>
                  <a:srgbClr val="000000"/>
                </a:solidFill>
                <a:latin typeface="Calibri" panose="020F0502020204030204" pitchFamily="34" charset="0"/>
                <a:cs typeface="Calibri" panose="020F0502020204030204" pitchFamily="34" charset="0"/>
              </a:rPr>
              <a:t>Par exemple : </a:t>
            </a:r>
          </a:p>
          <a:p>
            <a:pPr marL="342900" indent="-342900" algn="just">
              <a:lnSpc>
                <a:spcPts val="2600"/>
              </a:lnSpc>
              <a:buFont typeface="Wingdings 3" panose="05040102010807070707" pitchFamily="18" charset="2"/>
              <a:buChar char="&quot;"/>
            </a:pPr>
            <a:r>
              <a:rPr lang="fr-FR" sz="2000" dirty="0">
                <a:solidFill>
                  <a:srgbClr val="000000"/>
                </a:solidFill>
                <a:latin typeface="Calibri" panose="020F0502020204030204" pitchFamily="34" charset="0"/>
                <a:cs typeface="Calibri" panose="020F0502020204030204" pitchFamily="34" charset="0"/>
                <a:sym typeface="Wingdings 3" panose="05040102010807070707" pitchFamily="18" charset="2"/>
              </a:rPr>
              <a:t>Vous pouvez </a:t>
            </a:r>
            <a:r>
              <a:rPr lang="fr-FR" sz="2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cacher l’information à</a:t>
            </a:r>
            <a:r>
              <a:rPr lang="fr-FR" sz="2000" b="1" i="0" u="none" strike="noStrike" baseline="0" dirty="0">
                <a:solidFill>
                  <a:srgbClr val="000000"/>
                </a:solidFill>
                <a:latin typeface="Calibri" panose="020F0502020204030204" pitchFamily="34" charset="0"/>
                <a:cs typeface="Calibri" panose="020F0502020204030204" pitchFamily="34" charset="0"/>
              </a:rPr>
              <a:t> mémoriser </a:t>
            </a:r>
            <a:r>
              <a:rPr lang="fr-FR" sz="2000" b="0" i="0" u="none" strike="noStrike" baseline="0" dirty="0">
                <a:solidFill>
                  <a:srgbClr val="000000"/>
                </a:solidFill>
                <a:latin typeface="Calibri" panose="020F0502020204030204" pitchFamily="34" charset="0"/>
                <a:cs typeface="Calibri" panose="020F0502020204030204" pitchFamily="34" charset="0"/>
              </a:rPr>
              <a:t>et tenter de </a:t>
            </a:r>
            <a:r>
              <a:rPr lang="fr-FR" sz="2000" b="1" i="0" u="none" strike="noStrike" baseline="0" dirty="0">
                <a:solidFill>
                  <a:srgbClr val="000000"/>
                </a:solidFill>
                <a:latin typeface="Calibri" panose="020F0502020204030204" pitchFamily="34" charset="0"/>
                <a:cs typeface="Calibri" panose="020F0502020204030204" pitchFamily="34" charset="0"/>
              </a:rPr>
              <a:t>trouver la réponse à une question</a:t>
            </a:r>
            <a:r>
              <a:rPr lang="fr-FR" sz="2000" b="0" i="0" u="none" strike="noStrike" baseline="0" dirty="0">
                <a:solidFill>
                  <a:srgbClr val="000000"/>
                </a:solidFill>
                <a:latin typeface="Calibri" panose="020F0502020204030204" pitchFamily="34" charset="0"/>
                <a:cs typeface="Calibri" panose="020F0502020204030204" pitchFamily="34" charset="0"/>
              </a:rPr>
              <a:t> que vous vous posez sur cette information. </a:t>
            </a:r>
          </a:p>
          <a:p>
            <a:pPr marL="342900" indent="-342900" algn="just">
              <a:lnSpc>
                <a:spcPts val="2600"/>
              </a:lnSpc>
              <a:buFont typeface="Wingdings 3" panose="05040102010807070707" pitchFamily="18" charset="2"/>
              <a:buChar char="&quot;"/>
            </a:pPr>
            <a:endParaRPr lang="fr-FR" sz="2000" dirty="0">
              <a:solidFill>
                <a:srgbClr val="000000"/>
              </a:solidFill>
              <a:latin typeface="Calibri" panose="020F0502020204030204" pitchFamily="34" charset="0"/>
              <a:cs typeface="Calibri" panose="020F0502020204030204" pitchFamily="34" charset="0"/>
            </a:endParaRPr>
          </a:p>
          <a:p>
            <a:pPr marL="342900" indent="-342900" algn="just">
              <a:lnSpc>
                <a:spcPts val="2600"/>
              </a:lnSpc>
              <a:buFont typeface="Wingdings 3" panose="05040102010807070707" pitchFamily="18" charset="2"/>
              <a:buChar char="&quot;"/>
            </a:pPr>
            <a:r>
              <a:rPr lang="fr-FR" sz="2000" b="0" i="0" u="none" strike="noStrike" baseline="0" dirty="0">
                <a:solidFill>
                  <a:srgbClr val="000000"/>
                </a:solidFill>
                <a:latin typeface="Calibri" panose="020F0502020204030204" pitchFamily="34" charset="0"/>
                <a:cs typeface="Calibri" panose="020F0502020204030204" pitchFamily="34" charset="0"/>
              </a:rPr>
              <a:t>Vous pouvez aussi demander à </a:t>
            </a:r>
            <a:r>
              <a:rPr lang="fr-FR" sz="2000" b="1" i="0" u="none" strike="noStrike" baseline="0" dirty="0">
                <a:solidFill>
                  <a:srgbClr val="000000"/>
                </a:solidFill>
                <a:latin typeface="Calibri" panose="020F0502020204030204" pitchFamily="34" charset="0"/>
                <a:cs typeface="Calibri" panose="020F0502020204030204" pitchFamily="34" charset="0"/>
              </a:rPr>
              <a:t>quelqu’un de vous poser des questions</a:t>
            </a:r>
            <a:r>
              <a:rPr lang="fr-FR" sz="2000" b="0" i="0" u="none" strike="noStrike" baseline="0" dirty="0">
                <a:solidFill>
                  <a:srgbClr val="000000"/>
                </a:solidFill>
                <a:latin typeface="Calibri" panose="020F0502020204030204" pitchFamily="34" charset="0"/>
                <a:cs typeface="Calibri" panose="020F0502020204030204" pitchFamily="34" charset="0"/>
              </a:rPr>
              <a:t>. </a:t>
            </a:r>
            <a:endParaRPr lang="fr-FR" sz="2000" b="1" dirty="0">
              <a:latin typeface="Calibri" panose="020F0502020204030204" pitchFamily="34" charset="0"/>
              <a:cs typeface="Calibri" panose="020F0502020204030204" pitchFamily="34" charset="0"/>
            </a:endParaRPr>
          </a:p>
        </p:txBody>
      </p:sp>
      <p:pic>
        <p:nvPicPr>
          <p:cNvPr id="6" name="Image 5">
            <a:hlinkClick r:id="rId2"/>
            <a:extLst>
              <a:ext uri="{FF2B5EF4-FFF2-40B4-BE49-F238E27FC236}">
                <a16:creationId xmlns:a16="http://schemas.microsoft.com/office/drawing/2014/main" id="{98D85589-035C-428B-B483-A37041BE92B3}"/>
              </a:ext>
            </a:extLst>
          </p:cNvPr>
          <p:cNvPicPr>
            <a:picLocks noChangeAspect="1"/>
          </p:cNvPicPr>
          <p:nvPr/>
        </p:nvPicPr>
        <p:blipFill>
          <a:blip r:embed="rId3"/>
          <a:stretch>
            <a:fillRect/>
          </a:stretch>
        </p:blipFill>
        <p:spPr>
          <a:xfrm>
            <a:off x="6186797" y="844345"/>
            <a:ext cx="2679225" cy="1498116"/>
          </a:xfrm>
          <a:prstGeom prst="rect">
            <a:avLst/>
          </a:prstGeom>
        </p:spPr>
      </p:pic>
      <p:sp>
        <p:nvSpPr>
          <p:cNvPr id="7" name="TextShape 1">
            <a:extLst>
              <a:ext uri="{FF2B5EF4-FFF2-40B4-BE49-F238E27FC236}">
                <a16:creationId xmlns:a16="http://schemas.microsoft.com/office/drawing/2014/main" id="{6238F995-8D81-4A4D-B1E0-CA7D31C2CB41}"/>
              </a:ext>
            </a:extLst>
          </p:cNvPr>
          <p:cNvSpPr txBox="1">
            <a:spLocks/>
          </p:cNvSpPr>
          <p:nvPr/>
        </p:nvSpPr>
        <p:spPr>
          <a:xfrm>
            <a:off x="5652120" y="44245"/>
            <a:ext cx="2453730" cy="800100"/>
          </a:xfrm>
          <a:prstGeom prst="rect">
            <a:avLst/>
          </a:prstGeom>
          <a:noFill/>
          <a:ln w="0">
            <a:noFill/>
          </a:ln>
        </p:spPr>
        <p:txBody>
          <a:bodyPr lIns="0" tIns="0" rIns="0" bIns="0" anchor="ctr">
            <a:noAutofit/>
          </a:bodyPr>
          <a:lstStyle/>
          <a:p>
            <a:pPr algn="r">
              <a:lnSpc>
                <a:spcPct val="85000"/>
              </a:lnSpc>
            </a:pPr>
            <a:r>
              <a:rPr lang="fr-FR" sz="2800" b="1" kern="0" spc="-1">
                <a:solidFill>
                  <a:srgbClr val="003399"/>
                </a:solidFill>
                <a:latin typeface="Arial"/>
                <a:ea typeface="Lucida Sans Unicode"/>
              </a:rPr>
              <a:t>La mémoire</a:t>
            </a:r>
            <a:endParaRPr lang="en-GB" sz="2800" kern="0" spc="-1" dirty="0">
              <a:solidFill>
                <a:srgbClr val="FFFFFF"/>
              </a:solidFill>
              <a:latin typeface="Times New Roman"/>
            </a:endParaRPr>
          </a:p>
        </p:txBody>
      </p:sp>
      <p:pic>
        <p:nvPicPr>
          <p:cNvPr id="8" name="Image 7">
            <a:extLst>
              <a:ext uri="{FF2B5EF4-FFF2-40B4-BE49-F238E27FC236}">
                <a16:creationId xmlns:a16="http://schemas.microsoft.com/office/drawing/2014/main" id="{9F148B60-CADC-4BA3-B429-FC2D92BA4DA1}"/>
              </a:ext>
            </a:extLst>
          </p:cNvPr>
          <p:cNvPicPr>
            <a:picLocks noChangeAspect="1"/>
          </p:cNvPicPr>
          <p:nvPr/>
        </p:nvPicPr>
        <p:blipFill rotWithShape="1">
          <a:blip r:embed="rId4"/>
          <a:srcRect l="17633" t="45348" r="70318" b="34476"/>
          <a:stretch/>
        </p:blipFill>
        <p:spPr>
          <a:xfrm>
            <a:off x="251520" y="44245"/>
            <a:ext cx="1224136" cy="1152508"/>
          </a:xfrm>
          <a:prstGeom prst="rect">
            <a:avLst/>
          </a:prstGeom>
        </p:spPr>
      </p:pic>
      <p:pic>
        <p:nvPicPr>
          <p:cNvPr id="10" name="Image 9">
            <a:extLst>
              <a:ext uri="{FF2B5EF4-FFF2-40B4-BE49-F238E27FC236}">
                <a16:creationId xmlns:a16="http://schemas.microsoft.com/office/drawing/2014/main" id="{ABD4BED0-1431-97E7-A6CA-447271A73DE6}"/>
              </a:ext>
            </a:extLst>
          </p:cNvPr>
          <p:cNvPicPr>
            <a:picLocks noChangeAspect="1"/>
          </p:cNvPicPr>
          <p:nvPr/>
        </p:nvPicPr>
        <p:blipFill>
          <a:blip r:embed="rId5"/>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262831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BEDA78B-016B-4D5D-AC50-8FA5304F3342}"/>
              </a:ext>
            </a:extLst>
          </p:cNvPr>
          <p:cNvSpPr txBox="1"/>
          <p:nvPr/>
        </p:nvSpPr>
        <p:spPr>
          <a:xfrm>
            <a:off x="1626211" y="665949"/>
            <a:ext cx="6474540" cy="461665"/>
          </a:xfrm>
          <a:prstGeom prst="rect">
            <a:avLst/>
          </a:prstGeom>
          <a:noFill/>
        </p:spPr>
        <p:txBody>
          <a:bodyPr wrap="square">
            <a:spAutoFit/>
          </a:bodyPr>
          <a:lstStyle/>
          <a:p>
            <a:pPr algn="ctr"/>
            <a:r>
              <a:rPr lang="fr-FR" sz="2400" b="1" i="0" u="none" strike="noStrike" baseline="0" dirty="0">
                <a:solidFill>
                  <a:srgbClr val="FF00FF"/>
                </a:solidFill>
                <a:latin typeface="Cambria" panose="02040503050406030204" pitchFamily="18" charset="0"/>
                <a:ea typeface="Cambria" panose="02040503050406030204" pitchFamily="18" charset="0"/>
              </a:rPr>
              <a:t>Le palai</a:t>
            </a:r>
            <a:r>
              <a:rPr lang="fr-FR" sz="2400" b="1" dirty="0">
                <a:solidFill>
                  <a:srgbClr val="FF00FF"/>
                </a:solidFill>
                <a:latin typeface="Cambria" panose="02040503050406030204" pitchFamily="18" charset="0"/>
                <a:ea typeface="Cambria" panose="02040503050406030204" pitchFamily="18" charset="0"/>
              </a:rPr>
              <a:t>s mental</a:t>
            </a:r>
            <a:r>
              <a:rPr lang="fr-FR" sz="2400" b="1" i="0" u="none" strike="noStrike" baseline="0" dirty="0">
                <a:solidFill>
                  <a:srgbClr val="FF00FF"/>
                </a:solidFill>
                <a:latin typeface="Cambria" panose="02040503050406030204" pitchFamily="18" charset="0"/>
                <a:ea typeface="Cambria" panose="02040503050406030204" pitchFamily="18" charset="0"/>
              </a:rPr>
              <a:t> </a:t>
            </a:r>
            <a:endParaRPr lang="fr-FR" sz="2400" dirty="0">
              <a:solidFill>
                <a:srgbClr val="FF00FF"/>
              </a:solidFill>
              <a:latin typeface="Cambria" panose="02040503050406030204" pitchFamily="18" charset="0"/>
              <a:ea typeface="Cambria" panose="02040503050406030204" pitchFamily="18" charset="0"/>
            </a:endParaRPr>
          </a:p>
        </p:txBody>
      </p:sp>
      <p:sp>
        <p:nvSpPr>
          <p:cNvPr id="3" name="Sous-titre 2">
            <a:extLst>
              <a:ext uri="{FF2B5EF4-FFF2-40B4-BE49-F238E27FC236}">
                <a16:creationId xmlns:a16="http://schemas.microsoft.com/office/drawing/2014/main" id="{CBCDCE34-94C4-4EBA-BFAA-B88E8132D40F}"/>
              </a:ext>
            </a:extLst>
          </p:cNvPr>
          <p:cNvSpPr>
            <a:spLocks noGrp="1"/>
          </p:cNvSpPr>
          <p:nvPr>
            <p:ph type="subTitle"/>
          </p:nvPr>
        </p:nvSpPr>
        <p:spPr>
          <a:xfrm>
            <a:off x="1763688" y="1569442"/>
            <a:ext cx="7169968" cy="4482720"/>
          </a:xfrm>
        </p:spPr>
        <p:txBody>
          <a:bodyPr/>
          <a:lstStyle/>
          <a:p>
            <a:pPr algn="just">
              <a:lnSpc>
                <a:spcPts val="2600"/>
              </a:lnSpc>
            </a:pPr>
            <a:r>
              <a:rPr lang="fr-FR" sz="1800" b="0" i="0" u="none" strike="noStrike" baseline="0" dirty="0">
                <a:solidFill>
                  <a:srgbClr val="000000"/>
                </a:solidFill>
                <a:latin typeface="Calibri" panose="020F0502020204030204" pitchFamily="34" charset="0"/>
                <a:cs typeface="Calibri" panose="020F0502020204030204" pitchFamily="34" charset="0"/>
              </a:rPr>
              <a:t>Le </a:t>
            </a:r>
            <a:r>
              <a:rPr lang="fr-FR" sz="1800" b="1" i="0" u="none" strike="noStrike" baseline="0" dirty="0">
                <a:solidFill>
                  <a:srgbClr val="000000"/>
                </a:solidFill>
                <a:latin typeface="Calibri" panose="020F0502020204030204" pitchFamily="34" charset="0"/>
                <a:cs typeface="Calibri" panose="020F0502020204030204" pitchFamily="34" charset="0"/>
              </a:rPr>
              <a:t>palais mental </a:t>
            </a:r>
            <a:r>
              <a:rPr lang="fr-FR" sz="1800" b="0" i="0" u="none" strike="noStrike" baseline="0" dirty="0">
                <a:solidFill>
                  <a:srgbClr val="000000"/>
                </a:solidFill>
                <a:latin typeface="Calibri" panose="020F0502020204030204" pitchFamily="34" charset="0"/>
                <a:cs typeface="Calibri" panose="020F0502020204030204" pitchFamily="34" charset="0"/>
              </a:rPr>
              <a:t>ou </a:t>
            </a:r>
            <a:r>
              <a:rPr lang="fr-FR" sz="1800" b="1" i="0" u="none" strike="noStrike" baseline="0" dirty="0">
                <a:solidFill>
                  <a:srgbClr val="000000"/>
                </a:solidFill>
                <a:latin typeface="Calibri" panose="020F0502020204030204" pitchFamily="34" charset="0"/>
                <a:cs typeface="Calibri" panose="020F0502020204030204" pitchFamily="34" charset="0"/>
              </a:rPr>
              <a:t>palais de la mémoire </a:t>
            </a:r>
            <a:r>
              <a:rPr lang="fr-FR" sz="1800" b="0" i="0" u="none" strike="noStrike" baseline="0" dirty="0">
                <a:solidFill>
                  <a:srgbClr val="000000"/>
                </a:solidFill>
                <a:latin typeface="Calibri" panose="020F0502020204030204" pitchFamily="34" charset="0"/>
                <a:cs typeface="Calibri" panose="020F0502020204030204" pitchFamily="34" charset="0"/>
              </a:rPr>
              <a:t>est une technique héritée de l’antiquité, utilisée par les </a:t>
            </a:r>
            <a:r>
              <a:rPr lang="fr-FR" sz="1800" b="1" i="0" u="none" strike="noStrike" baseline="0" dirty="0">
                <a:solidFill>
                  <a:srgbClr val="000000"/>
                </a:solidFill>
                <a:latin typeface="Calibri" panose="020F0502020204030204" pitchFamily="34" charset="0"/>
                <a:cs typeface="Calibri" panose="020F0502020204030204" pitchFamily="34" charset="0"/>
              </a:rPr>
              <a:t>orateurs grecs et romains</a:t>
            </a:r>
            <a:r>
              <a:rPr lang="fr-FR" sz="1800" b="0" i="0" u="none" strike="noStrike" baseline="0" dirty="0">
                <a:solidFill>
                  <a:srgbClr val="000000"/>
                </a:solidFill>
                <a:latin typeface="Calibri" panose="020F0502020204030204" pitchFamily="34" charset="0"/>
                <a:cs typeface="Calibri" panose="020F0502020204030204" pitchFamily="34" charset="0"/>
              </a:rPr>
              <a:t>. </a:t>
            </a:r>
          </a:p>
          <a:p>
            <a:pPr algn="just">
              <a:lnSpc>
                <a:spcPts val="2600"/>
              </a:lnSpc>
            </a:pPr>
            <a:r>
              <a:rPr lang="fr-FR" sz="1800" b="0" i="0" u="none" strike="noStrike" baseline="0" dirty="0">
                <a:solidFill>
                  <a:srgbClr val="000000"/>
                </a:solidFill>
                <a:latin typeface="Calibri" panose="020F0502020204030204" pitchFamily="34" charset="0"/>
                <a:cs typeface="Calibri" panose="020F0502020204030204" pitchFamily="34" charset="0"/>
              </a:rPr>
              <a:t>Elle consiste à utiliser </a:t>
            </a:r>
            <a:r>
              <a:rPr lang="fr-FR" sz="1800" b="1" i="0" u="none" strike="noStrike" baseline="0" dirty="0">
                <a:solidFill>
                  <a:srgbClr val="000000"/>
                </a:solidFill>
                <a:latin typeface="Calibri" panose="020F0502020204030204" pitchFamily="34" charset="0"/>
                <a:cs typeface="Calibri" panose="020F0502020204030204" pitchFamily="34" charset="0"/>
              </a:rPr>
              <a:t>un lieu connu </a:t>
            </a:r>
            <a:r>
              <a:rPr lang="fr-FR" sz="1800" b="0" i="0" u="none" strike="noStrike" baseline="0" dirty="0">
                <a:solidFill>
                  <a:srgbClr val="000000"/>
                </a:solidFill>
                <a:latin typeface="Calibri" panose="020F0502020204030204" pitchFamily="34" charset="0"/>
                <a:cs typeface="Calibri" panose="020F0502020204030204" pitchFamily="34" charset="0"/>
              </a:rPr>
              <a:t>et </a:t>
            </a:r>
            <a:r>
              <a:rPr lang="fr-FR" sz="1800" b="1" i="0" u="none" strike="noStrike" baseline="0" dirty="0">
                <a:solidFill>
                  <a:srgbClr val="000000"/>
                </a:solidFill>
                <a:latin typeface="Calibri" panose="020F0502020204030204" pitchFamily="34" charset="0"/>
                <a:cs typeface="Calibri" panose="020F0502020204030204" pitchFamily="34" charset="0"/>
              </a:rPr>
              <a:t>d’y placer mentalement les différents éléments </a:t>
            </a:r>
            <a:r>
              <a:rPr lang="fr-FR" sz="1800" b="0" i="0" u="none" strike="noStrike" baseline="0" dirty="0">
                <a:solidFill>
                  <a:srgbClr val="000000"/>
                </a:solidFill>
                <a:latin typeface="Calibri" panose="020F0502020204030204" pitchFamily="34" charset="0"/>
                <a:cs typeface="Calibri" panose="020F0502020204030204" pitchFamily="34" charset="0"/>
              </a:rPr>
              <a:t>qui doivent être </a:t>
            </a:r>
            <a:r>
              <a:rPr lang="fr-FR" sz="1800" b="1" i="0" u="none" strike="noStrike" baseline="0" dirty="0">
                <a:solidFill>
                  <a:srgbClr val="000000"/>
                </a:solidFill>
                <a:latin typeface="Calibri" panose="020F0502020204030204" pitchFamily="34" charset="0"/>
                <a:cs typeface="Calibri" panose="020F0502020204030204" pitchFamily="34" charset="0"/>
              </a:rPr>
              <a:t>mémorisés.</a:t>
            </a:r>
            <a:r>
              <a:rPr lang="fr-FR" sz="1800" b="0" i="0" u="none" strike="noStrike" baseline="0" dirty="0">
                <a:solidFill>
                  <a:srgbClr val="000000"/>
                </a:solidFill>
                <a:latin typeface="Calibri" panose="020F0502020204030204" pitchFamily="34" charset="0"/>
                <a:cs typeface="Calibri" panose="020F0502020204030204" pitchFamily="34" charset="0"/>
              </a:rPr>
              <a:t> Le </a:t>
            </a:r>
            <a:r>
              <a:rPr lang="fr-FR" sz="1800" b="1" i="0" u="none" strike="noStrike" baseline="0" dirty="0">
                <a:solidFill>
                  <a:srgbClr val="000000"/>
                </a:solidFill>
                <a:latin typeface="Calibri" panose="020F0502020204030204" pitchFamily="34" charset="0"/>
                <a:cs typeface="Calibri" panose="020F0502020204030204" pitchFamily="34" charset="0"/>
              </a:rPr>
              <a:t>voyage mental </a:t>
            </a:r>
            <a:r>
              <a:rPr lang="fr-FR" sz="1800" b="0" i="0" u="none" strike="noStrike" baseline="0" dirty="0">
                <a:solidFill>
                  <a:srgbClr val="000000"/>
                </a:solidFill>
                <a:latin typeface="Calibri" panose="020F0502020204030204" pitchFamily="34" charset="0"/>
                <a:cs typeface="Calibri" panose="020F0502020204030204" pitchFamily="34" charset="0"/>
              </a:rPr>
              <a:t>permet ensuite de </a:t>
            </a:r>
            <a:r>
              <a:rPr lang="fr-FR" sz="1800" b="1" i="0" u="none" strike="noStrike" baseline="0" dirty="0">
                <a:solidFill>
                  <a:srgbClr val="000000"/>
                </a:solidFill>
                <a:latin typeface="Calibri" panose="020F0502020204030204" pitchFamily="34" charset="0"/>
                <a:cs typeface="Calibri" panose="020F0502020204030204" pitchFamily="34" charset="0"/>
              </a:rPr>
              <a:t>retrouver les éléments mémorisés dans le bon ordre.</a:t>
            </a:r>
          </a:p>
          <a:p>
            <a:pPr algn="just">
              <a:lnSpc>
                <a:spcPts val="2600"/>
              </a:lnSpc>
            </a:pPr>
            <a:r>
              <a:rPr lang="fr-FR" sz="2000" b="1" i="0" u="none" strike="noStrike" baseline="0" dirty="0">
                <a:solidFill>
                  <a:srgbClr val="000000"/>
                </a:solidFill>
                <a:latin typeface="Calibri" panose="020F0502020204030204" pitchFamily="34" charset="0"/>
                <a:cs typeface="Calibri" panose="020F0502020204030204" pitchFamily="34" charset="0"/>
              </a:rPr>
              <a:t>Commencez par visualiser mentalement un trajet bien connu.</a:t>
            </a:r>
          </a:p>
          <a:p>
            <a:pPr algn="just">
              <a:lnSpc>
                <a:spcPts val="2600"/>
              </a:lnSpc>
            </a:pPr>
            <a:r>
              <a:rPr lang="fr-FR" sz="2000" b="1" i="0" u="none" strike="noStrike" baseline="0" dirty="0">
                <a:solidFill>
                  <a:srgbClr val="000000"/>
                </a:solidFill>
                <a:latin typeface="Calibri" panose="020F0502020204030204" pitchFamily="34" charset="0"/>
                <a:cs typeface="Calibri" panose="020F0502020204030204" pitchFamily="34" charset="0"/>
              </a:rPr>
              <a:t>Accrochez-y les différentes étapes d’un discours à mémoriser</a:t>
            </a:r>
            <a:r>
              <a:rPr lang="fr-FR" sz="2000" b="1" i="0" u="none" strike="noStrike" baseline="0" dirty="0">
                <a:solidFill>
                  <a:srgbClr val="000000"/>
                </a:solidFill>
                <a:latin typeface="AAAAAB+ArialMT"/>
              </a:rPr>
              <a:t>. </a:t>
            </a:r>
            <a:endParaRPr lang="fr-FR" sz="2000" b="1" dirty="0">
              <a:latin typeface="Calibri" panose="020F050202020403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DD97A5E3-36B9-4F48-9998-3BE2D50767A7}"/>
              </a:ext>
            </a:extLst>
          </p:cNvPr>
          <p:cNvPicPr>
            <a:picLocks noChangeAspect="1"/>
          </p:cNvPicPr>
          <p:nvPr/>
        </p:nvPicPr>
        <p:blipFill rotWithShape="1">
          <a:blip r:embed="rId2"/>
          <a:srcRect l="41338" t="35994" r="35825" b="53344"/>
          <a:stretch/>
        </p:blipFill>
        <p:spPr>
          <a:xfrm>
            <a:off x="3203848" y="1266435"/>
            <a:ext cx="3185503" cy="836190"/>
          </a:xfrm>
          <a:prstGeom prst="rect">
            <a:avLst/>
          </a:prstGeom>
        </p:spPr>
      </p:pic>
      <p:sp>
        <p:nvSpPr>
          <p:cNvPr id="6" name="TextShape 1">
            <a:extLst>
              <a:ext uri="{FF2B5EF4-FFF2-40B4-BE49-F238E27FC236}">
                <a16:creationId xmlns:a16="http://schemas.microsoft.com/office/drawing/2014/main" id="{D31DB737-07BA-491C-84A5-F7275A0ECC83}"/>
              </a:ext>
            </a:extLst>
          </p:cNvPr>
          <p:cNvSpPr txBox="1">
            <a:spLocks/>
          </p:cNvSpPr>
          <p:nvPr/>
        </p:nvSpPr>
        <p:spPr>
          <a:xfrm>
            <a:off x="5652120" y="44245"/>
            <a:ext cx="2453730" cy="800100"/>
          </a:xfrm>
          <a:prstGeom prst="rect">
            <a:avLst/>
          </a:prstGeom>
          <a:noFill/>
          <a:ln w="0">
            <a:noFill/>
          </a:ln>
        </p:spPr>
        <p:txBody>
          <a:bodyPr lIns="0" tIns="0" rIns="0" bIns="0" anchor="ctr">
            <a:noAutofit/>
          </a:bodyPr>
          <a:lstStyle/>
          <a:p>
            <a:pPr algn="r">
              <a:lnSpc>
                <a:spcPct val="85000"/>
              </a:lnSpc>
            </a:pPr>
            <a:r>
              <a:rPr lang="fr-FR" sz="2800" b="1" kern="0" spc="-1">
                <a:solidFill>
                  <a:srgbClr val="003399"/>
                </a:solidFill>
                <a:latin typeface="Arial"/>
                <a:ea typeface="Lucida Sans Unicode"/>
              </a:rPr>
              <a:t>La mémoire</a:t>
            </a:r>
            <a:endParaRPr lang="en-GB" sz="2800" kern="0" spc="-1" dirty="0">
              <a:solidFill>
                <a:srgbClr val="FFFFFF"/>
              </a:solidFill>
              <a:latin typeface="Times New Roman"/>
            </a:endParaRPr>
          </a:p>
        </p:txBody>
      </p:sp>
      <p:pic>
        <p:nvPicPr>
          <p:cNvPr id="7" name="Image 6">
            <a:extLst>
              <a:ext uri="{FF2B5EF4-FFF2-40B4-BE49-F238E27FC236}">
                <a16:creationId xmlns:a16="http://schemas.microsoft.com/office/drawing/2014/main" id="{F1BAC167-1C68-4456-BB61-83A7E772F5DE}"/>
              </a:ext>
            </a:extLst>
          </p:cNvPr>
          <p:cNvPicPr>
            <a:picLocks noChangeAspect="1"/>
          </p:cNvPicPr>
          <p:nvPr/>
        </p:nvPicPr>
        <p:blipFill rotWithShape="1">
          <a:blip r:embed="rId3"/>
          <a:srcRect l="17633" t="45348" r="70318" b="34476"/>
          <a:stretch/>
        </p:blipFill>
        <p:spPr>
          <a:xfrm>
            <a:off x="251520" y="44245"/>
            <a:ext cx="1224136" cy="1152508"/>
          </a:xfrm>
          <a:prstGeom prst="rect">
            <a:avLst/>
          </a:prstGeom>
        </p:spPr>
      </p:pic>
      <p:pic>
        <p:nvPicPr>
          <p:cNvPr id="10" name="Image 9">
            <a:extLst>
              <a:ext uri="{FF2B5EF4-FFF2-40B4-BE49-F238E27FC236}">
                <a16:creationId xmlns:a16="http://schemas.microsoft.com/office/drawing/2014/main" id="{81CB86D0-B752-E64A-5278-B2DEA467A7ED}"/>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30361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911F96-1EF9-43A0-AF17-5362EB70E81C}"/>
              </a:ext>
            </a:extLst>
          </p:cNvPr>
          <p:cNvSpPr>
            <a:spLocks noGrp="1"/>
          </p:cNvSpPr>
          <p:nvPr>
            <p:ph type="title"/>
          </p:nvPr>
        </p:nvSpPr>
        <p:spPr>
          <a:xfrm>
            <a:off x="7710676" y="54210"/>
            <a:ext cx="1832728" cy="799920"/>
          </a:xfrm>
        </p:spPr>
        <p:txBody>
          <a:bodyPr/>
          <a:lstStyle/>
          <a:p>
            <a:r>
              <a:rPr lang="fr-FR" sz="2800" b="1" dirty="0">
                <a:solidFill>
                  <a:srgbClr val="003399"/>
                </a:solidFill>
                <a:latin typeface="+mn-lt"/>
              </a:rPr>
              <a:t>STRESS</a:t>
            </a:r>
          </a:p>
        </p:txBody>
      </p:sp>
      <p:sp>
        <p:nvSpPr>
          <p:cNvPr id="3" name="Sous-titre 2">
            <a:extLst>
              <a:ext uri="{FF2B5EF4-FFF2-40B4-BE49-F238E27FC236}">
                <a16:creationId xmlns:a16="http://schemas.microsoft.com/office/drawing/2014/main" id="{4151BEB2-51AA-495A-B392-32048D23749D}"/>
              </a:ext>
            </a:extLst>
          </p:cNvPr>
          <p:cNvSpPr>
            <a:spLocks noGrp="1"/>
          </p:cNvSpPr>
          <p:nvPr>
            <p:ph type="subTitle"/>
          </p:nvPr>
        </p:nvSpPr>
        <p:spPr>
          <a:xfrm>
            <a:off x="1187624" y="1269497"/>
            <a:ext cx="8110080" cy="799920"/>
          </a:xfrm>
        </p:spPr>
        <p:txBody>
          <a:bodyPr/>
          <a:lstStyle/>
          <a:p>
            <a:r>
              <a:rPr lang="fr-FR" sz="2800" b="1" dirty="0">
                <a:solidFill>
                  <a:srgbClr val="FF00FF"/>
                </a:solidFill>
                <a:latin typeface="Cambria" panose="02040503050406030204" pitchFamily="18" charset="0"/>
                <a:ea typeface="Cambria" panose="02040503050406030204" pitchFamily="18" charset="0"/>
              </a:rPr>
              <a:t>Bien orienter ses pensées</a:t>
            </a:r>
          </a:p>
        </p:txBody>
      </p:sp>
      <p:sp>
        <p:nvSpPr>
          <p:cNvPr id="4" name="ZoneTexte 3">
            <a:extLst>
              <a:ext uri="{FF2B5EF4-FFF2-40B4-BE49-F238E27FC236}">
                <a16:creationId xmlns:a16="http://schemas.microsoft.com/office/drawing/2014/main" id="{19A21430-1D88-4838-9BD7-8CAFB314A7F8}"/>
              </a:ext>
            </a:extLst>
          </p:cNvPr>
          <p:cNvSpPr txBox="1"/>
          <p:nvPr/>
        </p:nvSpPr>
        <p:spPr>
          <a:xfrm>
            <a:off x="2267744" y="2158284"/>
            <a:ext cx="6221750" cy="1569660"/>
          </a:xfrm>
          <a:prstGeom prst="rect">
            <a:avLst/>
          </a:prstGeom>
          <a:noFill/>
        </p:spPr>
        <p:txBody>
          <a:bodyPr wrap="square" rtlCol="0">
            <a:spAutoFit/>
          </a:bodyPr>
          <a:lstStyle/>
          <a:p>
            <a:pPr marL="342900" indent="-342900">
              <a:buFont typeface="Wingdings 3" panose="05040102010807070707" pitchFamily="18" charset="2"/>
              <a:buChar char="&quot;"/>
            </a:pPr>
            <a:r>
              <a:rPr lang="fr-FR" sz="2400" dirty="0">
                <a:latin typeface="Calibri" panose="020F0502020204030204" pitchFamily="34" charset="0"/>
                <a:cs typeface="Calibri" panose="020F0502020204030204" pitchFamily="34" charset="0"/>
              </a:rPr>
              <a:t>Pendant que vous parlez, </a:t>
            </a:r>
            <a:r>
              <a:rPr lang="fr-FR" sz="2400" b="1" dirty="0">
                <a:latin typeface="Calibri" panose="020F0502020204030204" pitchFamily="34" charset="0"/>
                <a:cs typeface="Calibri" panose="020F0502020204030204" pitchFamily="34" charset="0"/>
              </a:rPr>
              <a:t>concentrez-vous sur votre sujet</a:t>
            </a:r>
            <a:r>
              <a:rPr lang="fr-FR" sz="2400" dirty="0">
                <a:latin typeface="Calibri" panose="020F0502020204030204" pitchFamily="34" charset="0"/>
                <a:cs typeface="Calibri" panose="020F0502020204030204" pitchFamily="34" charset="0"/>
              </a:rPr>
              <a:t>, sur le plaisir et l’intérêt à présenter et à défendre un point de vue.</a:t>
            </a:r>
          </a:p>
          <a:p>
            <a:pPr marL="342900" indent="-342900">
              <a:buFont typeface="Wingdings 3" panose="05040102010807070707" pitchFamily="18" charset="2"/>
              <a:buChar char="&quot;"/>
            </a:pPr>
            <a:endParaRPr lang="fr-FR" sz="2400" dirty="0">
              <a:latin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058BEEA7-5800-437F-90A9-4B06912BC628}"/>
              </a:ext>
            </a:extLst>
          </p:cNvPr>
          <p:cNvSpPr txBox="1"/>
          <p:nvPr/>
        </p:nvSpPr>
        <p:spPr>
          <a:xfrm>
            <a:off x="2267744" y="3415214"/>
            <a:ext cx="5976663" cy="1200329"/>
          </a:xfrm>
          <a:prstGeom prst="rect">
            <a:avLst/>
          </a:prstGeom>
          <a:noFill/>
        </p:spPr>
        <p:txBody>
          <a:bodyPr wrap="square" rtlCol="0">
            <a:spAutoFit/>
          </a:bodyPr>
          <a:lstStyle/>
          <a:p>
            <a:pPr marL="342900" indent="-342900">
              <a:buFont typeface="Wingdings 3" panose="05040102010807070707" pitchFamily="18" charset="2"/>
              <a:buChar char="&quot;"/>
            </a:pPr>
            <a:r>
              <a:rPr lang="fr-FR" sz="2400" dirty="0">
                <a:latin typeface="Calibri" panose="020F0502020204030204" pitchFamily="34" charset="0"/>
                <a:cs typeface="Calibri" panose="020F0502020204030204" pitchFamily="34" charset="0"/>
                <a:sym typeface="Wingdings 3" panose="05040102010807070707" pitchFamily="18" charset="2"/>
              </a:rPr>
              <a:t>Chassez les </a:t>
            </a:r>
            <a:r>
              <a:rPr lang="fr-FR" sz="2400" b="1" dirty="0">
                <a:latin typeface="Calibri" panose="020F0502020204030204" pitchFamily="34" charset="0"/>
                <a:cs typeface="Calibri" panose="020F0502020204030204" pitchFamily="34" charset="0"/>
                <a:sym typeface="Wingdings 3" panose="05040102010807070707" pitchFamily="18" charset="2"/>
              </a:rPr>
              <a:t>pensées parasites </a:t>
            </a:r>
            <a:r>
              <a:rPr lang="fr-FR" sz="2400" dirty="0">
                <a:latin typeface="Calibri" panose="020F0502020204030204" pitchFamily="34" charset="0"/>
                <a:cs typeface="Calibri" panose="020F0502020204030204" pitchFamily="34" charset="0"/>
                <a:sym typeface="Wingdings 3" panose="05040102010807070707" pitchFamily="18" charset="2"/>
              </a:rPr>
              <a:t>:</a:t>
            </a:r>
          </a:p>
          <a:p>
            <a:r>
              <a:rPr lang="fr-FR" sz="2400" dirty="0">
                <a:latin typeface="Calibri" panose="020F0502020204030204" pitchFamily="34" charset="0"/>
                <a:cs typeface="Calibri" panose="020F0502020204030204" pitchFamily="34" charset="0"/>
                <a:sym typeface="Wingdings 3" panose="05040102010807070707" pitchFamily="18" charset="2"/>
              </a:rPr>
              <a:t>« que pensent-ils de moi ? Je m’exprime mal ou je maîtrise mal mon sujet… »</a:t>
            </a:r>
            <a:endParaRPr lang="fr-FR" sz="2400" dirty="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BEDBEBC2-F1B7-4CCD-BC41-13732DA55FA4}"/>
              </a:ext>
            </a:extLst>
          </p:cNvPr>
          <p:cNvSpPr txBox="1"/>
          <p:nvPr/>
        </p:nvSpPr>
        <p:spPr>
          <a:xfrm>
            <a:off x="2267743" y="4943231"/>
            <a:ext cx="5976663" cy="1200329"/>
          </a:xfrm>
          <a:prstGeom prst="rect">
            <a:avLst/>
          </a:prstGeom>
          <a:noFill/>
        </p:spPr>
        <p:txBody>
          <a:bodyPr wrap="square" rtlCol="0">
            <a:spAutoFit/>
          </a:bodyPr>
          <a:lstStyle/>
          <a:p>
            <a:pPr marL="342900" indent="-342900">
              <a:buFont typeface="Wingdings 3" panose="05040102010807070707" pitchFamily="18" charset="2"/>
              <a:buChar char="&quot;"/>
            </a:pPr>
            <a:r>
              <a:rPr lang="fr-FR" sz="2400" dirty="0">
                <a:latin typeface="Calibri" panose="020F0502020204030204" pitchFamily="34" charset="0"/>
                <a:cs typeface="Calibri" panose="020F0502020204030204" pitchFamily="34" charset="0"/>
                <a:sym typeface="Wingdings 3" panose="05040102010807070707" pitchFamily="18" charset="2"/>
              </a:rPr>
              <a:t>Revenez au </a:t>
            </a:r>
            <a:r>
              <a:rPr lang="fr-FR" sz="2400" b="1" dirty="0">
                <a:latin typeface="Calibri" panose="020F0502020204030204" pitchFamily="34" charset="0"/>
                <a:cs typeface="Calibri" panose="020F0502020204030204" pitchFamily="34" charset="0"/>
                <a:sym typeface="Wingdings 3" panose="05040102010807070707" pitchFamily="18" charset="2"/>
              </a:rPr>
              <a:t>sujet du discours </a:t>
            </a:r>
            <a:r>
              <a:rPr lang="fr-FR" sz="2400" dirty="0">
                <a:latin typeface="Calibri" panose="020F0502020204030204" pitchFamily="34" charset="0"/>
                <a:cs typeface="Calibri" panose="020F0502020204030204" pitchFamily="34" charset="0"/>
                <a:sym typeface="Wingdings 3" panose="05040102010807070707" pitchFamily="18" charset="2"/>
              </a:rPr>
              <a:t>: c’est uniquement lui sur lequel </a:t>
            </a:r>
            <a:r>
              <a:rPr lang="fr-FR" sz="2400" b="1" dirty="0">
                <a:latin typeface="Calibri" panose="020F0502020204030204" pitchFamily="34" charset="0"/>
                <a:cs typeface="Calibri" panose="020F0502020204030204" pitchFamily="34" charset="0"/>
                <a:sym typeface="Wingdings 3" panose="05040102010807070707" pitchFamily="18" charset="2"/>
              </a:rPr>
              <a:t>il est pertinent de focaliser votre attention</a:t>
            </a:r>
            <a:r>
              <a:rPr lang="fr-FR" sz="2400" dirty="0">
                <a:latin typeface="Calibri" panose="020F0502020204030204" pitchFamily="34" charset="0"/>
                <a:cs typeface="Calibri" panose="020F0502020204030204" pitchFamily="34" charset="0"/>
                <a:sym typeface="Wingdings 3" panose="05040102010807070707" pitchFamily="18" charset="2"/>
              </a:rPr>
              <a:t>.</a:t>
            </a:r>
            <a:endParaRPr lang="fr-FR" sz="2400" dirty="0">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542A113A-4672-4DA2-88DD-9775AD2F2BBF}"/>
              </a:ext>
            </a:extLst>
          </p:cNvPr>
          <p:cNvPicPr>
            <a:picLocks noChangeAspect="1"/>
          </p:cNvPicPr>
          <p:nvPr/>
        </p:nvPicPr>
        <p:blipFill rotWithShape="1">
          <a:blip r:embed="rId2"/>
          <a:srcRect l="16926" t="41673" r="66537" b="33191"/>
          <a:stretch/>
        </p:blipFill>
        <p:spPr>
          <a:xfrm>
            <a:off x="407844" y="27195"/>
            <a:ext cx="936104" cy="799920"/>
          </a:xfrm>
          <a:prstGeom prst="rect">
            <a:avLst/>
          </a:prstGeom>
        </p:spPr>
      </p:pic>
      <p:pic>
        <p:nvPicPr>
          <p:cNvPr id="10" name="Image 9">
            <a:extLst>
              <a:ext uri="{FF2B5EF4-FFF2-40B4-BE49-F238E27FC236}">
                <a16:creationId xmlns:a16="http://schemas.microsoft.com/office/drawing/2014/main" id="{1397239B-CF34-5076-4257-2E25EF899E4C}"/>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742799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911F96-1EF9-43A0-AF17-5362EB70E81C}"/>
              </a:ext>
            </a:extLst>
          </p:cNvPr>
          <p:cNvSpPr>
            <a:spLocks noGrp="1"/>
          </p:cNvSpPr>
          <p:nvPr>
            <p:ph type="title"/>
          </p:nvPr>
        </p:nvSpPr>
        <p:spPr>
          <a:xfrm>
            <a:off x="6926708" y="101236"/>
            <a:ext cx="1832728" cy="799920"/>
          </a:xfrm>
        </p:spPr>
        <p:txBody>
          <a:bodyPr/>
          <a:lstStyle/>
          <a:p>
            <a:r>
              <a:rPr lang="fr-FR" sz="2800" b="1" dirty="0">
                <a:solidFill>
                  <a:srgbClr val="003399"/>
                </a:solidFill>
                <a:latin typeface="+mn-lt"/>
              </a:rPr>
              <a:t>STRESS</a:t>
            </a:r>
          </a:p>
        </p:txBody>
      </p:sp>
      <p:sp>
        <p:nvSpPr>
          <p:cNvPr id="3" name="Sous-titre 2">
            <a:extLst>
              <a:ext uri="{FF2B5EF4-FFF2-40B4-BE49-F238E27FC236}">
                <a16:creationId xmlns:a16="http://schemas.microsoft.com/office/drawing/2014/main" id="{4151BEB2-51AA-495A-B392-32048D23749D}"/>
              </a:ext>
            </a:extLst>
          </p:cNvPr>
          <p:cNvSpPr>
            <a:spLocks noGrp="1"/>
          </p:cNvSpPr>
          <p:nvPr>
            <p:ph type="subTitle"/>
          </p:nvPr>
        </p:nvSpPr>
        <p:spPr>
          <a:xfrm>
            <a:off x="1475656" y="1340606"/>
            <a:ext cx="8110080" cy="799920"/>
          </a:xfrm>
        </p:spPr>
        <p:txBody>
          <a:bodyPr/>
          <a:lstStyle/>
          <a:p>
            <a:r>
              <a:rPr lang="fr-FR" sz="2800" b="1" dirty="0">
                <a:solidFill>
                  <a:srgbClr val="FF00FF"/>
                </a:solidFill>
                <a:latin typeface="Cambria" panose="02040503050406030204" pitchFamily="18" charset="0"/>
                <a:ea typeface="Cambria" panose="02040503050406030204" pitchFamily="18" charset="0"/>
              </a:rPr>
              <a:t>Repérer / Visualiser les lieux</a:t>
            </a:r>
          </a:p>
        </p:txBody>
      </p:sp>
      <p:sp>
        <p:nvSpPr>
          <p:cNvPr id="4" name="ZoneTexte 3">
            <a:extLst>
              <a:ext uri="{FF2B5EF4-FFF2-40B4-BE49-F238E27FC236}">
                <a16:creationId xmlns:a16="http://schemas.microsoft.com/office/drawing/2014/main" id="{19A21430-1D88-4838-9BD7-8CAFB314A7F8}"/>
              </a:ext>
            </a:extLst>
          </p:cNvPr>
          <p:cNvSpPr txBox="1"/>
          <p:nvPr/>
        </p:nvSpPr>
        <p:spPr>
          <a:xfrm>
            <a:off x="2051720" y="2654967"/>
            <a:ext cx="6552728" cy="2677656"/>
          </a:xfrm>
          <a:prstGeom prst="rect">
            <a:avLst/>
          </a:prstGeom>
          <a:noFill/>
        </p:spPr>
        <p:txBody>
          <a:bodyPr wrap="square" rtlCol="0">
            <a:spAutoFit/>
          </a:bodyPr>
          <a:lstStyle/>
          <a:p>
            <a:pPr marL="342900" indent="-342900">
              <a:buFont typeface="Wingdings 3" panose="05040102010807070707" pitchFamily="18" charset="2"/>
              <a:buChar char="&quot;"/>
            </a:pPr>
            <a:r>
              <a:rPr lang="fr-FR" sz="2400" dirty="0">
                <a:latin typeface="Calibri" panose="020F0502020204030204" pitchFamily="34" charset="0"/>
                <a:cs typeface="Calibri" panose="020F0502020204030204" pitchFamily="34" charset="0"/>
              </a:rPr>
              <a:t>Afin de </a:t>
            </a:r>
            <a:r>
              <a:rPr lang="fr-FR" sz="2400" b="1" dirty="0">
                <a:latin typeface="Calibri" panose="020F0502020204030204" pitchFamily="34" charset="0"/>
                <a:cs typeface="Calibri" panose="020F0502020204030204" pitchFamily="34" charset="0"/>
              </a:rPr>
              <a:t>limiter le stress</a:t>
            </a:r>
            <a:r>
              <a:rPr lang="fr-FR" sz="2400" dirty="0">
                <a:latin typeface="Calibri" panose="020F0502020204030204" pitchFamily="34" charset="0"/>
                <a:cs typeface="Calibri" panose="020F0502020204030204" pitchFamily="34" charset="0"/>
              </a:rPr>
              <a:t>, pensez à effectuer un </a:t>
            </a:r>
            <a:r>
              <a:rPr lang="fr-FR" sz="2400" b="1" dirty="0">
                <a:latin typeface="Calibri" panose="020F0502020204030204" pitchFamily="34" charset="0"/>
                <a:cs typeface="Calibri" panose="020F0502020204030204" pitchFamily="34" charset="0"/>
              </a:rPr>
              <a:t>repérage des lieux </a:t>
            </a:r>
            <a:r>
              <a:rPr lang="fr-FR" sz="2400" dirty="0">
                <a:latin typeface="Calibri" panose="020F0502020204030204" pitchFamily="34" charset="0"/>
                <a:cs typeface="Calibri" panose="020F0502020204030204" pitchFamily="34" charset="0"/>
              </a:rPr>
              <a:t>dans lesquels votre oral va se dérouler.</a:t>
            </a:r>
          </a:p>
          <a:p>
            <a:pPr marL="342900" indent="-342900">
              <a:buFont typeface="Wingdings 3" panose="05040102010807070707" pitchFamily="18" charset="2"/>
              <a:buChar char="&quot;"/>
            </a:pPr>
            <a:endParaRPr lang="fr-FR" sz="2400" dirty="0">
              <a:latin typeface="Calibri" panose="020F0502020204030204" pitchFamily="34" charset="0"/>
              <a:cs typeface="Calibri" panose="020F0502020204030204" pitchFamily="34" charset="0"/>
            </a:endParaRPr>
          </a:p>
          <a:p>
            <a:pPr marL="342900" indent="-342900">
              <a:buFont typeface="Wingdings 3" panose="05040102010807070707" pitchFamily="18" charset="2"/>
              <a:buChar char="&quot;"/>
            </a:pPr>
            <a:r>
              <a:rPr lang="fr-FR" sz="2400" dirty="0">
                <a:latin typeface="Calibri" panose="020F0502020204030204" pitchFamily="34" charset="0"/>
                <a:cs typeface="Calibri" panose="020F0502020204030204" pitchFamily="34" charset="0"/>
              </a:rPr>
              <a:t>A défaut, </a:t>
            </a:r>
            <a:r>
              <a:rPr lang="fr-FR" sz="2400" b="1" dirty="0">
                <a:latin typeface="Calibri" panose="020F0502020204030204" pitchFamily="34" charset="0"/>
                <a:cs typeface="Calibri" panose="020F0502020204030204" pitchFamily="34" charset="0"/>
              </a:rPr>
              <a:t>imaginez-vous dans ce lieu </a:t>
            </a:r>
            <a:r>
              <a:rPr lang="fr-FR" sz="2400" dirty="0">
                <a:latin typeface="Calibri" panose="020F0502020204030204" pitchFamily="34" charset="0"/>
                <a:cs typeface="Calibri" panose="020F0502020204030204" pitchFamily="34" charset="0"/>
              </a:rPr>
              <a:t>en train d’intervenir avec assurance. Projetez-vous en train de réussir.</a:t>
            </a:r>
          </a:p>
        </p:txBody>
      </p:sp>
      <p:pic>
        <p:nvPicPr>
          <p:cNvPr id="5" name="Image 4">
            <a:extLst>
              <a:ext uri="{FF2B5EF4-FFF2-40B4-BE49-F238E27FC236}">
                <a16:creationId xmlns:a16="http://schemas.microsoft.com/office/drawing/2014/main" id="{241F1F76-01B4-4768-9A3E-84A1CD5A2300}"/>
              </a:ext>
            </a:extLst>
          </p:cNvPr>
          <p:cNvPicPr>
            <a:picLocks noChangeAspect="1"/>
          </p:cNvPicPr>
          <p:nvPr/>
        </p:nvPicPr>
        <p:blipFill rotWithShape="1">
          <a:blip r:embed="rId2"/>
          <a:srcRect l="16926" t="41673" r="66537" b="33191"/>
          <a:stretch/>
        </p:blipFill>
        <p:spPr>
          <a:xfrm>
            <a:off x="395536" y="2148"/>
            <a:ext cx="936104" cy="799920"/>
          </a:xfrm>
          <a:prstGeom prst="rect">
            <a:avLst/>
          </a:prstGeom>
        </p:spPr>
      </p:pic>
      <p:pic>
        <p:nvPicPr>
          <p:cNvPr id="7" name="Image 6">
            <a:extLst>
              <a:ext uri="{FF2B5EF4-FFF2-40B4-BE49-F238E27FC236}">
                <a16:creationId xmlns:a16="http://schemas.microsoft.com/office/drawing/2014/main" id="{610823B7-9974-2E67-239B-86608D3B7CC8}"/>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1327453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DDEFC9-CA5F-4AD2-8D0D-E156AE993F84}"/>
              </a:ext>
            </a:extLst>
          </p:cNvPr>
          <p:cNvPicPr>
            <a:picLocks noChangeAspect="1"/>
          </p:cNvPicPr>
          <p:nvPr/>
        </p:nvPicPr>
        <p:blipFill rotWithShape="1">
          <a:blip r:embed="rId2"/>
          <a:srcRect l="16926" t="16588" r="32675" b="16384"/>
          <a:stretch/>
        </p:blipFill>
        <p:spPr>
          <a:xfrm>
            <a:off x="1195430" y="578211"/>
            <a:ext cx="7481026" cy="5593821"/>
          </a:xfrm>
          <a:prstGeom prst="rect">
            <a:avLst/>
          </a:prstGeom>
        </p:spPr>
      </p:pic>
      <p:sp>
        <p:nvSpPr>
          <p:cNvPr id="8" name="Titre 1">
            <a:extLst>
              <a:ext uri="{FF2B5EF4-FFF2-40B4-BE49-F238E27FC236}">
                <a16:creationId xmlns:a16="http://schemas.microsoft.com/office/drawing/2014/main" id="{A2534B1F-3FD6-40BA-9384-D13B4C73B5CB}"/>
              </a:ext>
            </a:extLst>
          </p:cNvPr>
          <p:cNvSpPr txBox="1">
            <a:spLocks/>
          </p:cNvSpPr>
          <p:nvPr/>
        </p:nvSpPr>
        <p:spPr>
          <a:xfrm>
            <a:off x="6310610" y="2148"/>
            <a:ext cx="2077814" cy="799920"/>
          </a:xfrm>
          <a:prstGeom prst="rect">
            <a:avLst/>
          </a:prstGeom>
        </p:spPr>
        <p:txBody>
          <a:bodyPr lIns="0" tIns="0" rIns="0" bIns="0" anchor="ctr">
            <a:noAutofit/>
          </a:bodyPr>
          <a:lstStyle/>
          <a:p>
            <a:r>
              <a:rPr lang="fr-FR" sz="2800" b="1" kern="0" dirty="0">
                <a:solidFill>
                  <a:srgbClr val="003399"/>
                </a:solidFill>
              </a:rPr>
              <a:t>Conclusion</a:t>
            </a:r>
            <a:endParaRPr lang="fr-FR" sz="2800" b="1" kern="0" dirty="0">
              <a:solidFill>
                <a:srgbClr val="003399"/>
              </a:solidFill>
              <a:latin typeface="+mn-lt"/>
            </a:endParaRPr>
          </a:p>
        </p:txBody>
      </p:sp>
      <p:pic>
        <p:nvPicPr>
          <p:cNvPr id="6" name="Image 5">
            <a:extLst>
              <a:ext uri="{FF2B5EF4-FFF2-40B4-BE49-F238E27FC236}">
                <a16:creationId xmlns:a16="http://schemas.microsoft.com/office/drawing/2014/main" id="{A9177269-5D83-7E30-8A6B-EC0BB6427BD1}"/>
              </a:ext>
            </a:extLst>
          </p:cNvPr>
          <p:cNvPicPr>
            <a:picLocks noChangeAspect="1"/>
          </p:cNvPicPr>
          <p:nvPr/>
        </p:nvPicPr>
        <p:blipFill>
          <a:blip r:embed="rId3"/>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232675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extShape 1"/>
          <p:cNvSpPr txBox="1"/>
          <p:nvPr/>
        </p:nvSpPr>
        <p:spPr>
          <a:xfrm>
            <a:off x="2451240" y="-12600"/>
            <a:ext cx="6446520" cy="799920"/>
          </a:xfrm>
          <a:prstGeom prst="rect">
            <a:avLst/>
          </a:prstGeom>
          <a:noFill/>
          <a:ln w="0">
            <a:noFill/>
          </a:ln>
        </p:spPr>
        <p:txBody>
          <a:bodyPr lIns="0" tIns="0" rIns="0" bIns="0" anchor="ctr">
            <a:noAutofit/>
          </a:bodyPr>
          <a:lstStyle/>
          <a:p>
            <a:pPr algn="r">
              <a:lnSpc>
                <a:spcPct val="85000"/>
              </a:lnSpc>
            </a:pPr>
            <a:r>
              <a:rPr lang="fr-FR" sz="2800" b="1" strike="noStrike" spc="-1">
                <a:solidFill>
                  <a:srgbClr val="003399"/>
                </a:solidFill>
                <a:latin typeface="Arial"/>
                <a:ea typeface="Lucida Sans Unicode"/>
              </a:rPr>
              <a:t>Sources:</a:t>
            </a:r>
            <a:br/>
            <a:endParaRPr lang="en-GB" sz="2800" b="0" strike="noStrike" spc="-1">
              <a:solidFill>
                <a:srgbClr val="FFFFFF"/>
              </a:solidFill>
              <a:latin typeface="Times New Roman"/>
            </a:endParaRPr>
          </a:p>
        </p:txBody>
      </p:sp>
      <p:sp>
        <p:nvSpPr>
          <p:cNvPr id="383" name="TextShape 2"/>
          <p:cNvSpPr txBox="1"/>
          <p:nvPr/>
        </p:nvSpPr>
        <p:spPr>
          <a:xfrm>
            <a:off x="1780328" y="1187640"/>
            <a:ext cx="7092280" cy="4482720"/>
          </a:xfrm>
          <a:prstGeom prst="rect">
            <a:avLst/>
          </a:prstGeom>
          <a:noFill/>
          <a:ln w="0">
            <a:noFill/>
          </a:ln>
        </p:spPr>
        <p:txBody>
          <a:bodyPr lIns="0" tIns="0" rIns="0" bIns="0">
            <a:noAutofit/>
          </a:bodyPr>
          <a:lstStyle/>
          <a:p>
            <a:pPr marL="325440" indent="-325080" algn="just">
              <a:lnSpc>
                <a:spcPct val="100000"/>
              </a:lnSpc>
              <a:spcBef>
                <a:spcPts val="700"/>
              </a:spcBef>
              <a:buClr>
                <a:srgbClr val="FF9900"/>
              </a:buClr>
              <a:buSzPct val="130000"/>
              <a:buFont typeface="Arial"/>
              <a:buChar char="•"/>
            </a:pPr>
            <a:r>
              <a:rPr lang="fr-FR" sz="2800" b="0" strike="noStrike" spc="-1" dirty="0">
                <a:solidFill>
                  <a:srgbClr val="000000"/>
                </a:solidFill>
                <a:latin typeface="Arial"/>
                <a:ea typeface="Lucida Sans Unicode"/>
              </a:rPr>
              <a:t>Conférence de </a:t>
            </a:r>
            <a:r>
              <a:rPr lang="fr-FR" sz="2800" b="0" strike="noStrike" spc="-1" dirty="0" err="1">
                <a:solidFill>
                  <a:srgbClr val="000000"/>
                </a:solidFill>
                <a:latin typeface="Arial"/>
                <a:ea typeface="Lucida Sans Unicode"/>
              </a:rPr>
              <a:t>Vialard</a:t>
            </a:r>
            <a:r>
              <a:rPr lang="fr-FR" sz="2800" b="0" strike="noStrike" spc="-1" dirty="0">
                <a:solidFill>
                  <a:srgbClr val="000000"/>
                </a:solidFill>
                <a:latin typeface="Arial"/>
                <a:ea typeface="Lucida Sans Unicode"/>
              </a:rPr>
              <a:t> Paul sur le Grand Oral du Bac.</a:t>
            </a:r>
          </a:p>
          <a:p>
            <a:pPr marL="325440" indent="-325080" algn="just">
              <a:lnSpc>
                <a:spcPct val="100000"/>
              </a:lnSpc>
              <a:spcBef>
                <a:spcPts val="700"/>
              </a:spcBef>
              <a:buClr>
                <a:srgbClr val="FF9900"/>
              </a:buClr>
              <a:buSzPct val="130000"/>
              <a:buFont typeface="Arial"/>
              <a:buChar char="•"/>
            </a:pPr>
            <a:endParaRPr lang="en-GB" sz="2800" b="0" strike="noStrike" spc="-1" dirty="0">
              <a:solidFill>
                <a:srgbClr val="000000"/>
              </a:solidFill>
              <a:latin typeface="Arial"/>
            </a:endParaRPr>
          </a:p>
          <a:p>
            <a:pPr marL="325440" indent="-325080" algn="just">
              <a:lnSpc>
                <a:spcPct val="100000"/>
              </a:lnSpc>
              <a:spcBef>
                <a:spcPts val="700"/>
              </a:spcBef>
              <a:buClr>
                <a:srgbClr val="FF9900"/>
              </a:buClr>
              <a:buSzPct val="130000"/>
              <a:buFont typeface="Arial"/>
              <a:buChar char="•"/>
            </a:pPr>
            <a:r>
              <a:rPr lang="fr-FR" sz="2800" b="0" strike="noStrike" spc="-1" dirty="0" err="1">
                <a:solidFill>
                  <a:srgbClr val="000000"/>
                </a:solidFill>
                <a:latin typeface="Arial"/>
                <a:ea typeface="Lucida Sans Unicode"/>
              </a:rPr>
              <a:t>Delhay</a:t>
            </a:r>
            <a:r>
              <a:rPr lang="fr-FR" sz="2800" b="0" strike="noStrike" spc="-1" dirty="0">
                <a:solidFill>
                  <a:srgbClr val="000000"/>
                </a:solidFill>
                <a:latin typeface="Arial"/>
                <a:ea typeface="Lucida Sans Unicode"/>
              </a:rPr>
              <a:t> Cyril, </a:t>
            </a:r>
            <a:r>
              <a:rPr lang="fr-FR" sz="2800" b="0" strike="noStrike" spc="-1" dirty="0" err="1">
                <a:solidFill>
                  <a:srgbClr val="000000"/>
                </a:solidFill>
                <a:latin typeface="Arial"/>
                <a:ea typeface="Lucida Sans Unicode"/>
              </a:rPr>
              <a:t>Vialard</a:t>
            </a:r>
            <a:r>
              <a:rPr lang="fr-FR" sz="2800" b="0" strike="noStrike" spc="-1" dirty="0">
                <a:solidFill>
                  <a:srgbClr val="000000"/>
                </a:solidFill>
                <a:latin typeface="Arial"/>
                <a:ea typeface="Lucida Sans Unicode"/>
              </a:rPr>
              <a:t> Paul, Mon Grand Oral du Bac, Hachette éducation, 2020,175,Je réussis</a:t>
            </a:r>
            <a:r>
              <a:rPr lang="fr-FR" sz="2800" spc="-1" dirty="0">
                <a:solidFill>
                  <a:srgbClr val="000000"/>
                </a:solidFill>
                <a:latin typeface="Arial"/>
                <a:ea typeface="Lucida Sans Unicode"/>
              </a:rPr>
              <a:t>.</a:t>
            </a:r>
          </a:p>
          <a:p>
            <a:pPr marL="325440" indent="-325080" algn="just">
              <a:lnSpc>
                <a:spcPct val="100000"/>
              </a:lnSpc>
              <a:spcBef>
                <a:spcPts val="700"/>
              </a:spcBef>
              <a:buClr>
                <a:srgbClr val="FF9900"/>
              </a:buClr>
              <a:buSzPct val="130000"/>
              <a:buFont typeface="Arial"/>
              <a:buChar char="•"/>
            </a:pPr>
            <a:endParaRPr lang="fr-FR" sz="2800" spc="-1" dirty="0">
              <a:solidFill>
                <a:srgbClr val="000000"/>
              </a:solidFill>
              <a:latin typeface="Arial"/>
              <a:ea typeface="Lucida Sans Unicode"/>
            </a:endParaRPr>
          </a:p>
          <a:p>
            <a:pPr marL="325440" indent="-325080" algn="just">
              <a:lnSpc>
                <a:spcPct val="100000"/>
              </a:lnSpc>
              <a:spcBef>
                <a:spcPts val="700"/>
              </a:spcBef>
              <a:buClr>
                <a:srgbClr val="FF9900"/>
              </a:buClr>
              <a:buSzPct val="130000"/>
              <a:buFont typeface="Arial"/>
              <a:buChar char="•"/>
            </a:pPr>
            <a:r>
              <a:rPr lang="fr-FR" sz="2800" b="0" strike="noStrike" spc="-1" dirty="0">
                <a:solidFill>
                  <a:srgbClr val="000000"/>
                </a:solidFill>
                <a:latin typeface="Arial"/>
              </a:rPr>
              <a:t>(Se) former à l’oral avec des cartes, le jeu de l’oral. Académie de Versailles.</a:t>
            </a:r>
            <a:endParaRPr lang="en-GB" sz="2800" b="0" strike="noStrike" spc="-1" dirty="0">
              <a:solidFill>
                <a:srgbClr val="000000"/>
              </a:solidFill>
              <a:latin typeface="Arial"/>
            </a:endParaRPr>
          </a:p>
        </p:txBody>
      </p:sp>
      <p:pic>
        <p:nvPicPr>
          <p:cNvPr id="6" name="Image 5">
            <a:extLst>
              <a:ext uri="{FF2B5EF4-FFF2-40B4-BE49-F238E27FC236}">
                <a16:creationId xmlns:a16="http://schemas.microsoft.com/office/drawing/2014/main" id="{7E7EBEFB-9633-7BF2-B63C-03DBCAE4D519}"/>
              </a:ext>
            </a:extLst>
          </p:cNvPr>
          <p:cNvPicPr>
            <a:picLocks noChangeAspect="1"/>
          </p:cNvPicPr>
          <p:nvPr/>
        </p:nvPicPr>
        <p:blipFill>
          <a:blip r:embed="rId2"/>
          <a:stretch>
            <a:fillRect/>
          </a:stretch>
        </p:blipFill>
        <p:spPr>
          <a:xfrm>
            <a:off x="7768960" y="6172033"/>
            <a:ext cx="1375040" cy="679237"/>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F2734-035D-E4DF-B4A5-EB58F3E2ADDD}"/>
              </a:ext>
            </a:extLst>
          </p:cNvPr>
          <p:cNvSpPr>
            <a:spLocks noGrp="1"/>
          </p:cNvSpPr>
          <p:nvPr>
            <p:ph type="ctrTitle"/>
          </p:nvPr>
        </p:nvSpPr>
        <p:spPr>
          <a:xfrm>
            <a:off x="1835696" y="4221088"/>
            <a:ext cx="6984776" cy="1584176"/>
          </a:xfrm>
        </p:spPr>
        <p:txBody>
          <a:bodyPr>
            <a:normAutofit fontScale="90000"/>
          </a:bodyPr>
          <a:lstStyle/>
          <a:p>
            <a:br>
              <a:rPr lang="fr-FR" sz="1400" b="1" dirty="0"/>
            </a:br>
            <a:br>
              <a:rPr lang="fr-FR" sz="1400" b="1" dirty="0"/>
            </a:br>
            <a:r>
              <a:rPr lang="fr-FR" sz="1400" b="1" dirty="0"/>
              <a:t>Conférence interactive sur les techniques d'art oratoire - </a:t>
            </a:r>
            <a:r>
              <a:rPr lang="fr-FR" sz="1400" b="1" dirty="0" err="1"/>
              <a:t>Video</a:t>
            </a:r>
            <a:r>
              <a:rPr lang="fr-FR" sz="1400" b="1" dirty="0"/>
              <a:t> Paul </a:t>
            </a:r>
            <a:r>
              <a:rPr lang="fr-FR" sz="1400" b="1" dirty="0" err="1"/>
              <a:t>Vialard</a:t>
            </a:r>
            <a:br>
              <a:rPr lang="fr-FR" sz="1400" b="1" dirty="0"/>
            </a:br>
            <a:br>
              <a:rPr lang="fr-FR" sz="1400" b="1" dirty="0"/>
            </a:br>
            <a:r>
              <a:rPr lang="fr-FR" sz="1400" dirty="0">
                <a:hlinkClick r:id="rId2"/>
              </a:rPr>
              <a:t>https://www.youtube.com/watch?v=duQ7pSvj0iA&amp;list=PLlXtCtaUhWYZmDmAZYTybdkG4B1jmCGls&amp;index=1&amp;ab_channel=Acad%C3%A9mied%27Orl%C3%A9ans-Tours</a:t>
            </a:r>
            <a:br>
              <a:rPr lang="fr-FR" sz="1400" b="1" dirty="0"/>
            </a:br>
            <a:br>
              <a:rPr lang="fr-FR" sz="1400" b="1" dirty="0"/>
            </a:br>
            <a:r>
              <a:rPr lang="fr-FR" sz="1400" b="1" dirty="0"/>
              <a:t>La posture</a:t>
            </a:r>
            <a:br>
              <a:rPr lang="fr-FR" sz="1400" dirty="0"/>
            </a:br>
            <a:r>
              <a:rPr lang="fr-FR" sz="1400" dirty="0">
                <a:hlinkClick r:id="rId3"/>
              </a:rPr>
              <a:t>https://www.youtube.com/watch?v=X8PCWjS7Ff8&amp;ab_channel=Coll%C3%A8geLionel-Groulx</a:t>
            </a:r>
            <a:br>
              <a:rPr lang="fr-FR" sz="1400" dirty="0"/>
            </a:br>
            <a:br>
              <a:rPr lang="fr-FR" sz="1400" dirty="0"/>
            </a:br>
            <a:r>
              <a:rPr lang="fr-FR" sz="1600" b="1" dirty="0"/>
              <a:t>La gestuelle</a:t>
            </a:r>
            <a:br>
              <a:rPr lang="fr-FR" sz="1600" dirty="0"/>
            </a:br>
            <a:r>
              <a:rPr lang="en-US" sz="1600" dirty="0">
                <a:hlinkClick r:id="rId4"/>
              </a:rPr>
              <a:t>Obama's 2004 DNC keynote speech – YouTube</a:t>
            </a:r>
            <a:br>
              <a:rPr lang="en-US" sz="1600" dirty="0"/>
            </a:br>
            <a:br>
              <a:rPr lang="en-US" sz="1600" dirty="0"/>
            </a:br>
            <a:r>
              <a:rPr lang="en-US" sz="1600" b="1" dirty="0"/>
              <a:t>Le regard</a:t>
            </a:r>
            <a:br>
              <a:rPr lang="en-US" sz="1600" dirty="0"/>
            </a:br>
            <a:r>
              <a:rPr lang="en-US" sz="1600" dirty="0">
                <a:hlinkClick r:id="rId5"/>
              </a:rPr>
              <a:t>https://www.youtube.com/watch?v=8EuJNevBMJ8&amp;list=PLlXtCtaUhWYZmDmAZYTybdkG4B1jmCGls&amp;index=5&amp;ab_channel=Acad%C3%A9mied%27Orl%C3%A9ans-Tours</a:t>
            </a:r>
            <a:br>
              <a:rPr lang="en-US" sz="1600" dirty="0"/>
            </a:br>
            <a:br>
              <a:rPr lang="en-US" sz="1600" dirty="0"/>
            </a:br>
            <a:r>
              <a:rPr lang="en-US" sz="1300" b="1" dirty="0" err="1"/>
              <a:t>Discours</a:t>
            </a:r>
            <a:r>
              <a:rPr lang="en-US" sz="1300" b="1" dirty="0"/>
              <a:t> des </a:t>
            </a:r>
            <a:r>
              <a:rPr lang="en-US" sz="1300" b="1" dirty="0" err="1"/>
              <a:t>meilleurs</a:t>
            </a:r>
            <a:r>
              <a:rPr lang="en-US" sz="1300" b="1" dirty="0"/>
              <a:t> </a:t>
            </a:r>
            <a:r>
              <a:rPr lang="en-US" sz="1300" b="1" dirty="0" err="1"/>
              <a:t>orateurs</a:t>
            </a:r>
            <a:br>
              <a:rPr lang="en-US" sz="1300" dirty="0"/>
            </a:br>
            <a:r>
              <a:rPr lang="fr-FR" sz="1300" dirty="0">
                <a:hlinkClick r:id="rId6"/>
              </a:rPr>
              <a:t>Les meilleurs discours des plus grands orateurs — </a:t>
            </a:r>
            <a:r>
              <a:rPr lang="fr-FR" sz="1300" dirty="0" err="1">
                <a:hlinkClick r:id="rId6"/>
              </a:rPr>
              <a:t>Brightness</a:t>
            </a:r>
            <a:br>
              <a:rPr lang="fr-FR" sz="1300" dirty="0"/>
            </a:br>
            <a:br>
              <a:rPr lang="fr-FR" sz="1300" dirty="0"/>
            </a:br>
            <a:r>
              <a:rPr lang="fr-FR" sz="1600" b="1" dirty="0"/>
              <a:t>Ma thèse en 180 s</a:t>
            </a:r>
            <a:br>
              <a:rPr lang="fr-FR" sz="1600" dirty="0"/>
            </a:br>
            <a:r>
              <a:rPr lang="fr-FR" sz="1600" dirty="0">
                <a:hlinkClick r:id="rId7"/>
              </a:rPr>
              <a:t>Finalistes et lauréats du concours Ma Thèse en 180 secondes France — Plateforme open data (données ouvertes) (enseignementsup-recherche.gouv.fr)</a:t>
            </a:r>
            <a:endParaRPr lang="fr-FR" sz="1600" dirty="0"/>
          </a:p>
        </p:txBody>
      </p:sp>
      <p:sp>
        <p:nvSpPr>
          <p:cNvPr id="3" name="Sous-titre 2">
            <a:extLst>
              <a:ext uri="{FF2B5EF4-FFF2-40B4-BE49-F238E27FC236}">
                <a16:creationId xmlns:a16="http://schemas.microsoft.com/office/drawing/2014/main" id="{0C069EF3-8DA9-5B8B-1907-A80E916D9E14}"/>
              </a:ext>
            </a:extLst>
          </p:cNvPr>
          <p:cNvSpPr>
            <a:spLocks noGrp="1"/>
          </p:cNvSpPr>
          <p:nvPr>
            <p:ph type="subTitle" idx="1"/>
          </p:nvPr>
        </p:nvSpPr>
        <p:spPr>
          <a:xfrm>
            <a:off x="1403648" y="7953"/>
            <a:ext cx="6600451" cy="1126283"/>
          </a:xfrm>
        </p:spPr>
        <p:txBody>
          <a:bodyPr/>
          <a:lstStyle/>
          <a:p>
            <a:r>
              <a:rPr lang="fr-FR" dirty="0"/>
              <a:t>Lien à charger</a:t>
            </a:r>
          </a:p>
        </p:txBody>
      </p:sp>
      <p:pic>
        <p:nvPicPr>
          <p:cNvPr id="10" name="Image 9">
            <a:extLst>
              <a:ext uri="{FF2B5EF4-FFF2-40B4-BE49-F238E27FC236}">
                <a16:creationId xmlns:a16="http://schemas.microsoft.com/office/drawing/2014/main" id="{B27284AA-5F0B-557E-B91B-BC375C7192CC}"/>
              </a:ext>
            </a:extLst>
          </p:cNvPr>
          <p:cNvPicPr>
            <a:picLocks noChangeAspect="1"/>
          </p:cNvPicPr>
          <p:nvPr/>
        </p:nvPicPr>
        <p:blipFill>
          <a:blip r:embed="rId8"/>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330068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B5BF190-7975-4B81-B9D6-A110B105864A}"/>
              </a:ext>
            </a:extLst>
          </p:cNvPr>
          <p:cNvSpPr txBox="1"/>
          <p:nvPr/>
        </p:nvSpPr>
        <p:spPr>
          <a:xfrm>
            <a:off x="1331640" y="1355795"/>
            <a:ext cx="7416824" cy="461665"/>
          </a:xfrm>
          <a:prstGeom prst="rect">
            <a:avLst/>
          </a:prstGeom>
          <a:noFill/>
        </p:spPr>
        <p:txBody>
          <a:bodyPr wrap="square" rtlCol="0">
            <a:spAutoFit/>
          </a:bodyPr>
          <a:lstStyle/>
          <a:p>
            <a:r>
              <a:rPr lang="fr-FR" sz="2400" b="1" dirty="0">
                <a:solidFill>
                  <a:schemeClr val="accent6">
                    <a:lumMod val="75000"/>
                  </a:schemeClr>
                </a:solidFill>
              </a:rPr>
              <a:t>Qualité et construction de l’argumentation</a:t>
            </a:r>
          </a:p>
        </p:txBody>
      </p:sp>
      <p:sp>
        <p:nvSpPr>
          <p:cNvPr id="6" name="Titre 1">
            <a:extLst>
              <a:ext uri="{FF2B5EF4-FFF2-40B4-BE49-F238E27FC236}">
                <a16:creationId xmlns:a16="http://schemas.microsoft.com/office/drawing/2014/main" id="{521F473E-29A9-46C5-9D9F-B184681BD581}"/>
              </a:ext>
            </a:extLst>
          </p:cNvPr>
          <p:cNvSpPr>
            <a:spLocks noGrp="1"/>
          </p:cNvSpPr>
          <p:nvPr>
            <p:ph type="title"/>
          </p:nvPr>
        </p:nvSpPr>
        <p:spPr/>
        <p:txBody>
          <a:bodyPr/>
          <a:lstStyle/>
          <a:p>
            <a:pPr algn="r"/>
            <a:r>
              <a:rPr lang="fr-FR" sz="2800" b="1" dirty="0">
                <a:solidFill>
                  <a:srgbClr val="003399"/>
                </a:solidFill>
                <a:latin typeface="+mj-lt"/>
              </a:rPr>
              <a:t>Le grand oral : la grille d’évaluation</a:t>
            </a:r>
          </a:p>
        </p:txBody>
      </p:sp>
      <p:pic>
        <p:nvPicPr>
          <p:cNvPr id="4" name="Image 3">
            <a:extLst>
              <a:ext uri="{FF2B5EF4-FFF2-40B4-BE49-F238E27FC236}">
                <a16:creationId xmlns:a16="http://schemas.microsoft.com/office/drawing/2014/main" id="{3B07BCB5-BC95-43C3-9AE0-FBCC4FE03E6B}"/>
              </a:ext>
            </a:extLst>
          </p:cNvPr>
          <p:cNvPicPr>
            <a:picLocks noChangeAspect="1"/>
          </p:cNvPicPr>
          <p:nvPr/>
        </p:nvPicPr>
        <p:blipFill rotWithShape="1">
          <a:blip r:embed="rId2"/>
          <a:srcRect l="44488" t="23387" r="6688" b="6579"/>
          <a:stretch/>
        </p:blipFill>
        <p:spPr>
          <a:xfrm>
            <a:off x="2123728" y="1817460"/>
            <a:ext cx="5112568" cy="4123040"/>
          </a:xfrm>
          <a:prstGeom prst="rect">
            <a:avLst/>
          </a:prstGeom>
        </p:spPr>
      </p:pic>
      <p:pic>
        <p:nvPicPr>
          <p:cNvPr id="5" name="Picture 2" descr="Et si on parlait du Grand oral ? – Speakeasy News">
            <a:extLst>
              <a:ext uri="{FF2B5EF4-FFF2-40B4-BE49-F238E27FC236}">
                <a16:creationId xmlns:a16="http://schemas.microsoft.com/office/drawing/2014/main" id="{011F65A0-86EB-4313-96D4-EAF1673A34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062" y="116632"/>
            <a:ext cx="1192073" cy="76884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6AA2FBBA-9C34-5DC2-94B5-B58AEE954CCE}"/>
              </a:ext>
            </a:extLst>
          </p:cNvPr>
          <p:cNvPicPr>
            <a:picLocks noChangeAspect="1"/>
          </p:cNvPicPr>
          <p:nvPr/>
        </p:nvPicPr>
        <p:blipFill>
          <a:blip r:embed="rId4"/>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31271935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F2734-035D-E4DF-B4A5-EB58F3E2ADDD}"/>
              </a:ext>
            </a:extLst>
          </p:cNvPr>
          <p:cNvSpPr>
            <a:spLocks noGrp="1"/>
          </p:cNvSpPr>
          <p:nvPr>
            <p:ph type="ctrTitle"/>
          </p:nvPr>
        </p:nvSpPr>
        <p:spPr>
          <a:xfrm>
            <a:off x="1331640" y="571094"/>
            <a:ext cx="7632848" cy="1584176"/>
          </a:xfrm>
        </p:spPr>
        <p:txBody>
          <a:bodyPr>
            <a:normAutofit/>
          </a:bodyPr>
          <a:lstStyle/>
          <a:p>
            <a:r>
              <a:rPr lang="fr-FR" sz="1400" b="1" i="0" u="none" strike="noStrike" baseline="0" dirty="0">
                <a:solidFill>
                  <a:srgbClr val="000000"/>
                </a:solidFill>
                <a:latin typeface="+mn-lt"/>
                <a:cs typeface="Calibri" panose="020F0502020204030204" pitchFamily="34" charset="0"/>
              </a:rPr>
              <a:t>Camille Vautier, « prédiction de la pollution de l’eau aux nitrates à partir de mesures en ruisseau » 2018</a:t>
            </a:r>
            <a:br>
              <a:rPr lang="fr-FR" sz="1400" b="1" dirty="0">
                <a:latin typeface="Calibri" panose="020F0502020204030204" pitchFamily="34" charset="0"/>
                <a:cs typeface="Calibri" panose="020F0502020204030204" pitchFamily="34" charset="0"/>
              </a:rPr>
            </a:br>
            <a:br>
              <a:rPr lang="fr-FR" sz="1400" b="1" dirty="0">
                <a:latin typeface="Calibri" panose="020F0502020204030204" pitchFamily="34" charset="0"/>
                <a:cs typeface="Calibri" panose="020F0502020204030204" pitchFamily="34" charset="0"/>
              </a:rPr>
            </a:br>
            <a:r>
              <a:rPr lang="fr-FR" sz="1400" b="1" dirty="0">
                <a:latin typeface="Calibri" panose="020F0502020204030204" pitchFamily="34" charset="0"/>
                <a:cs typeface="Calibri" panose="020F0502020204030204" pitchFamily="34" charset="0"/>
              </a:rPr>
              <a:t>https://www.youtube.com/watch?v=C73WUIR252M&amp;ab_channel=EcoledesDocteursBretagneLoire</a:t>
            </a:r>
            <a:endParaRPr lang="fr-FR" sz="1600" dirty="0">
              <a:latin typeface="Calibri" panose="020F0502020204030204" pitchFamily="34" charset="0"/>
              <a:cs typeface="Calibri" panose="020F0502020204030204" pitchFamily="34" charset="0"/>
            </a:endParaRPr>
          </a:p>
        </p:txBody>
      </p:sp>
      <p:sp>
        <p:nvSpPr>
          <p:cNvPr id="3" name="Sous-titre 2">
            <a:extLst>
              <a:ext uri="{FF2B5EF4-FFF2-40B4-BE49-F238E27FC236}">
                <a16:creationId xmlns:a16="http://schemas.microsoft.com/office/drawing/2014/main" id="{0C069EF3-8DA9-5B8B-1907-A80E916D9E14}"/>
              </a:ext>
            </a:extLst>
          </p:cNvPr>
          <p:cNvSpPr>
            <a:spLocks noGrp="1"/>
          </p:cNvSpPr>
          <p:nvPr>
            <p:ph type="subTitle" idx="1"/>
          </p:nvPr>
        </p:nvSpPr>
        <p:spPr>
          <a:xfrm>
            <a:off x="1403648" y="7953"/>
            <a:ext cx="6600451" cy="1126283"/>
          </a:xfrm>
        </p:spPr>
        <p:txBody>
          <a:bodyPr/>
          <a:lstStyle/>
          <a:p>
            <a:r>
              <a:rPr lang="fr-FR" dirty="0"/>
              <a:t>Lien à charger</a:t>
            </a:r>
          </a:p>
        </p:txBody>
      </p:sp>
      <p:pic>
        <p:nvPicPr>
          <p:cNvPr id="4" name="Image 3">
            <a:extLst>
              <a:ext uri="{FF2B5EF4-FFF2-40B4-BE49-F238E27FC236}">
                <a16:creationId xmlns:a16="http://schemas.microsoft.com/office/drawing/2014/main" id="{B4CFA81E-CC46-F908-737E-6140FB6D6656}"/>
              </a:ext>
            </a:extLst>
          </p:cNvPr>
          <p:cNvPicPr>
            <a:picLocks noChangeAspect="1"/>
          </p:cNvPicPr>
          <p:nvPr/>
        </p:nvPicPr>
        <p:blipFill>
          <a:blip r:embed="rId2"/>
          <a:stretch>
            <a:fillRect/>
          </a:stretch>
        </p:blipFill>
        <p:spPr>
          <a:xfrm>
            <a:off x="7768960" y="6172033"/>
            <a:ext cx="1375040" cy="679237"/>
          </a:xfrm>
          <a:prstGeom prst="rect">
            <a:avLst/>
          </a:prstGeom>
        </p:spPr>
      </p:pic>
    </p:spTree>
    <p:extLst>
      <p:ext uri="{BB962C8B-B14F-4D97-AF65-F5344CB8AC3E}">
        <p14:creationId xmlns:p14="http://schemas.microsoft.com/office/powerpoint/2010/main" val="4238754959"/>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10825</TotalTime>
  <Words>8129</Words>
  <Application>Microsoft Office PowerPoint</Application>
  <PresentationFormat>Affichage à l'écran (4:3)</PresentationFormat>
  <Paragraphs>696</Paragraphs>
  <Slides>90</Slides>
  <Notes>41</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90</vt:i4>
      </vt:variant>
    </vt:vector>
  </HeadingPairs>
  <TitlesOfParts>
    <vt:vector size="107" baseType="lpstr">
      <vt:lpstr>AAAAAB+ArialMT</vt:lpstr>
      <vt:lpstr>AAAAAH+Arial-ItalicMT</vt:lpstr>
      <vt:lpstr>Arial</vt:lpstr>
      <vt:lpstr>Arial Narrow</vt:lpstr>
      <vt:lpstr>Calibri</vt:lpstr>
      <vt:lpstr>Cambria</vt:lpstr>
      <vt:lpstr>Century Gothic</vt:lpstr>
      <vt:lpstr>Comic Sans MS</vt:lpstr>
      <vt:lpstr>Inter</vt:lpstr>
      <vt:lpstr>StarSymbol</vt:lpstr>
      <vt:lpstr>Symbol</vt:lpstr>
      <vt:lpstr>Tahoma</vt:lpstr>
      <vt:lpstr>Tempus Sans ITC</vt:lpstr>
      <vt:lpstr>Times New Roman</vt:lpstr>
      <vt:lpstr>Wingdings</vt:lpstr>
      <vt:lpstr>Wingdings 3</vt:lpstr>
      <vt:lpstr>Brin</vt:lpstr>
      <vt:lpstr>Présentation PowerPoint</vt:lpstr>
      <vt:lpstr>Présentation PowerPoint</vt:lpstr>
      <vt:lpstr>Déroulé de la présentation </vt:lpstr>
      <vt:lpstr>Le grand oral : la grille d’évaluation</vt:lpstr>
      <vt:lpstr>Le grand oral : la grille d’évaluation</vt:lpstr>
      <vt:lpstr>Présentation PowerPoint</vt:lpstr>
      <vt:lpstr>Le grand oral : l’épreuve</vt:lpstr>
      <vt:lpstr>Le grand oral : la grille d’évaluation</vt:lpstr>
      <vt:lpstr>Le grand oral : la grille d’évaluation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Je m’entraine </vt:lpstr>
      <vt:lpstr>Je m’entraine </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Je m’entraine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Connaissances - Culture</vt:lpstr>
      <vt:lpstr>Connaissances - Culture</vt:lpstr>
      <vt:lpstr>Connaissances - Culture</vt:lpstr>
      <vt:lpstr>Connaissances - Culture</vt:lpstr>
      <vt:lpstr>Connaissances - Culture</vt:lpstr>
      <vt:lpstr>Connaissances - Culture</vt:lpstr>
      <vt:lpstr>Connaissances - Culture</vt:lpstr>
      <vt:lpstr>Présentation PowerPoint</vt:lpstr>
      <vt:lpstr>Présentation PowerPoint</vt:lpstr>
      <vt:lpstr>La mémoire</vt:lpstr>
      <vt:lpstr>Présentation PowerPoint</vt:lpstr>
      <vt:lpstr>Présentation PowerPoint</vt:lpstr>
      <vt:lpstr>STRESS</vt:lpstr>
      <vt:lpstr>STRESS</vt:lpstr>
      <vt:lpstr>Présentation PowerPoint</vt:lpstr>
      <vt:lpstr>Présentation PowerPoint</vt:lpstr>
      <vt:lpstr>  Conférence interactive sur les techniques d'art oratoire - Video Paul Vialard  https://www.youtube.com/watch?v=duQ7pSvj0iA&amp;list=PLlXtCtaUhWYZmDmAZYTybdkG4B1jmCGls&amp;index=1&amp;ab_channel=Acad%C3%A9mied%27Orl%C3%A9ans-Tours  La posture https://www.youtube.com/watch?v=X8PCWjS7Ff8&amp;ab_channel=Coll%C3%A8geLionel-Groulx  La gestuelle Obama's 2004 DNC keynote speech – YouTube  Le regard https://www.youtube.com/watch?v=8EuJNevBMJ8&amp;list=PLlXtCtaUhWYZmDmAZYTybdkG4B1jmCGls&amp;index=5&amp;ab_channel=Acad%C3%A9mied%27Orl%C3%A9ans-Tours  Discours des meilleurs orateurs Les meilleurs discours des plus grands orateurs — Brightness  Ma thèse en 180 s Finalistes et lauréats du concours Ma Thèse en 180 secondes France — Plateforme open data (données ouvertes) (enseignementsup-recherche.gouv.fr)</vt:lpstr>
      <vt:lpstr>Camille Vautier, « prédiction de la pollution de l’eau aux nitrates à partir de mesures en ruisseau » 2018  https://www.youtube.com/watch?v=C73WUIR252M&amp;ab_channel=EcoledesDocteursBretagneLoire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Mélanie PERRIN</dc:creator>
  <dc:description/>
  <cp:lastModifiedBy>alban dufetel</cp:lastModifiedBy>
  <cp:revision>822</cp:revision>
  <cp:lastPrinted>2021-05-05T18:04:42Z</cp:lastPrinted>
  <dcterms:modified xsi:type="dcterms:W3CDTF">2022-06-21T13:55:01Z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34</vt:i4>
  </property>
  <property fmtid="{D5CDD505-2E9C-101B-9397-08002B2CF9AE}" pid="3" name="PresentationFormat">
    <vt:lpwstr>Affichage à l'écran (4:3)</vt:lpwstr>
  </property>
  <property fmtid="{D5CDD505-2E9C-101B-9397-08002B2CF9AE}" pid="4" name="Slides">
    <vt:i4>53</vt:i4>
  </property>
</Properties>
</file>